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9144000" cx="16256000"/>
  <p:notesSz cx="6858000" cy="9144000"/>
  <p:embeddedFontLst>
    <p:embeddedFont>
      <p:font typeface="Merriweather Sans"/>
      <p:regular r:id="rId90"/>
      <p:bold r:id="rId91"/>
      <p:italic r:id="rId92"/>
      <p:boldItalic r:id="rId93"/>
    </p:embeddedFont>
    <p:embeddedFont>
      <p:font typeface="PT Sans Narrow"/>
      <p:regular r:id="rId94"/>
      <p:bold r:id="rId95"/>
    </p:embeddedFont>
    <p:embeddedFont>
      <p:font typeface="Tahoma"/>
      <p:regular r:id="rId96"/>
      <p:bold r:id="rId97"/>
    </p:embeddedFont>
    <p:embeddedFont>
      <p:font typeface="Gill Sans"/>
      <p:regular r:id="rId98"/>
      <p:bold r:id="rId99"/>
    </p:embeddedFont>
    <p:embeddedFont>
      <p:font typeface="Open Sans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OpenSans-boldItalic.fntdata"/><Relationship Id="rId102" Type="http://schemas.openxmlformats.org/officeDocument/2006/relationships/font" Target="fonts/OpenSans-italic.fntdata"/><Relationship Id="rId101" Type="http://schemas.openxmlformats.org/officeDocument/2006/relationships/font" Target="fonts/OpenSans-bold.fntdata"/><Relationship Id="rId100" Type="http://schemas.openxmlformats.org/officeDocument/2006/relationships/font" Target="fonts/OpenSans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PTSansNarrow-bold.fntdata"/><Relationship Id="rId94" Type="http://schemas.openxmlformats.org/officeDocument/2006/relationships/font" Target="fonts/PTSansNarrow-regular.fntdata"/><Relationship Id="rId97" Type="http://schemas.openxmlformats.org/officeDocument/2006/relationships/font" Target="fonts/Tahoma-bold.fntdata"/><Relationship Id="rId96" Type="http://schemas.openxmlformats.org/officeDocument/2006/relationships/font" Target="fonts/Tahoma-regular.fntdata"/><Relationship Id="rId11" Type="http://schemas.openxmlformats.org/officeDocument/2006/relationships/slide" Target="slides/slide6.xml"/><Relationship Id="rId99" Type="http://schemas.openxmlformats.org/officeDocument/2006/relationships/font" Target="fonts/GillSans-bold.fntdata"/><Relationship Id="rId10" Type="http://schemas.openxmlformats.org/officeDocument/2006/relationships/slide" Target="slides/slide5.xml"/><Relationship Id="rId98" Type="http://schemas.openxmlformats.org/officeDocument/2006/relationships/font" Target="fonts/GillSans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MerriweatherSans-bold.fntdata"/><Relationship Id="rId90" Type="http://schemas.openxmlformats.org/officeDocument/2006/relationships/font" Target="fonts/MerriweatherSans-regular.fntdata"/><Relationship Id="rId93" Type="http://schemas.openxmlformats.org/officeDocument/2006/relationships/font" Target="fonts/MerriweatherSans-boldItalic.fntdata"/><Relationship Id="rId92" Type="http://schemas.openxmlformats.org/officeDocument/2006/relationships/font" Target="fonts/Merriweather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471b5ae1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471b5ae1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72c46858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72c46858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2c468583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2c468583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72c468583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72c468583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4afeda236_0_4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4afeda236_0_4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23cd460c8_0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23cd460c8_0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45dcbb738_0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45dcbb738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45dcbb738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45dcbb738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5dcbb738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5dcbb738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45dcbb738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45dcbb738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45dcbb738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45dcbb738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a17ef7c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5a17ef7c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45dcbb738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45dcbb738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45dcbb738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45dcbb738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45dcbb738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45dcbb738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45dcbb738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45dcbb738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45dcbb738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45dcbb738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d66f6f7c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d66f6f7c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45dcbb738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45dcbb738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45dcbb738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45dcbb738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45dcbb738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45dcbb738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45dcbb738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45dcbb738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5a17ef7c4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5a17ef7c4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45dcbb738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45dcbb738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45dcbb738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45dcbb738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45dcbb738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45dcbb738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45dcbb738_0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45dcbb738_0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d66f6f7ce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d66f6f7ce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45dcbb738_0_4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45dcbb738_0_4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45dcbb738_0_4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45dcbb738_0_4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45dcbb738_0_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45dcbb738_0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45dcbb738_0_4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45dcbb738_0_4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45dcbb738_0_4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45dcbb738_0_4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5a17ef7c4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5a17ef7c4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45dcbb738_0_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45dcbb738_0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45dcbb738_0_4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45dcbb738_0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45dcbb738_0_4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45dcbb738_0_4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45dcbb738_0_4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45dcbb738_0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45dcbb738_0_4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45dcbb738_0_4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45dcbb738_0_4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45dcbb738_0_4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4afeda236_0_7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4afeda236_0_7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d66f6f7ce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d66f6f7ce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4afeda236_0_1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4afeda236_0_1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4afeda236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4afeda236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5a17ef7c4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5a17ef7c4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a4afeda236_0_1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a4afeda236_0_1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a4afeda236_0_1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a4afeda236_0_1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d66f6f7ce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d66f6f7ce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d66f6f7ce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d66f6f7ce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d66f6f7ce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d66f6f7ce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4afeda236_0_1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4afeda236_0_1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4afeda236_0_1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4afeda236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4afeda236_0_1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4afeda236_0_1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4afeda236_0_1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4afeda236_0_1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a4afeda236_0_1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a4afeda236_0_1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2a842406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2a842406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4afeda236_0_1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4afeda236_0_1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d66f6f7ce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ad66f6f7ce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45dcbb738_0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a45dcbb738_0_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a4afeda236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a4afeda236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4afeda236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4afeda236_0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4afeda236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4afeda236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a4afeda236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a4afeda236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4afeda236_0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4afeda236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4afeda236_0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4afeda236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a4afeda236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a4afeda236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4afeda236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4afeda236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4afeda236_0_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4afeda236_0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4afeda236_0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4afeda236_0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4afeda236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4afeda236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4afeda236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4afeda236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4afeda236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4afeda236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a4afeda236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a4afeda236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a4afeda236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a4afeda236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a4afeda236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a4afeda236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4afeda236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4afeda236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4afeda236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a4afeda236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4afeda236_0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4afeda236_0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a4afeda236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a4afeda236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4afeda236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4afeda236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ad66f6f7ce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ad66f6f7ce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a45dcbb738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a45dcbb738_0_3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471b5ae1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471b5ae1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72c46858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72c46858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54148" y="1323689"/>
            <a:ext cx="15147733" cy="364906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245"/>
              <a:buFont typeface="Gill Sans"/>
              <a:buNone/>
              <a:defRPr sz="924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45"/>
              <a:buFont typeface="Gill Sans"/>
              <a:buNone/>
              <a:defRPr sz="924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45"/>
              <a:buFont typeface="Gill Sans"/>
              <a:buNone/>
              <a:defRPr sz="924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45"/>
              <a:buFont typeface="Gill Sans"/>
              <a:buNone/>
              <a:defRPr sz="924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45"/>
              <a:buFont typeface="Gill Sans"/>
              <a:buNone/>
              <a:defRPr sz="924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45"/>
              <a:buFont typeface="Gill Sans"/>
              <a:buNone/>
              <a:defRPr sz="924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45"/>
              <a:buFont typeface="Gill Sans"/>
              <a:buNone/>
              <a:defRPr sz="924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45"/>
              <a:buFont typeface="Gill Sans"/>
              <a:buNone/>
              <a:defRPr sz="924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45"/>
              <a:buFont typeface="Gill Sans"/>
              <a:buNone/>
              <a:defRPr sz="9245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54134" y="5038444"/>
            <a:ext cx="15147733" cy="1409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78"/>
              <a:buFont typeface="Gill Sans"/>
              <a:buNone/>
              <a:defRPr sz="4978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78"/>
              <a:buFont typeface="Gill Sans"/>
              <a:buNone/>
              <a:defRPr sz="497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78"/>
              <a:buFont typeface="Gill Sans"/>
              <a:buNone/>
              <a:defRPr sz="497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78"/>
              <a:buFont typeface="Gill Sans"/>
              <a:buNone/>
              <a:defRPr sz="497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78"/>
              <a:buFont typeface="Gill Sans"/>
              <a:buNone/>
              <a:defRPr sz="497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78"/>
              <a:buFont typeface="Gill Sans"/>
              <a:buNone/>
              <a:defRPr sz="497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78"/>
              <a:buFont typeface="Gill Sans"/>
              <a:buNone/>
              <a:defRPr sz="497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78"/>
              <a:buFont typeface="Gill Sans"/>
              <a:buNone/>
              <a:defRPr sz="497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78"/>
              <a:buFont typeface="Gill Sans"/>
              <a:buNone/>
              <a:defRPr sz="4978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5062145" y="8290162"/>
            <a:ext cx="975467" cy="699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header + image">
  <p:cSld name="Default - header + imag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812800" y="344626"/>
            <a:ext cx="14630400" cy="1083932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83"/>
              </a:buClr>
              <a:buSzPts val="4200"/>
              <a:buFont typeface="Arial"/>
              <a:buNone/>
              <a:defRPr sz="4200">
                <a:solidFill>
                  <a:srgbClr val="004C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12800" y="1428557"/>
            <a:ext cx="14630400" cy="77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4C83"/>
              </a:buClr>
              <a:buSzPts val="3200"/>
              <a:buFont typeface="Arial"/>
              <a:buNone/>
              <a:defRPr>
                <a:solidFill>
                  <a:srgbClr val="004C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400"/>
              <a:buFont typeface="Arial"/>
              <a:buChar char="–"/>
              <a:defRPr sz="24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Arial"/>
              <a:buChar char="•"/>
              <a:defRPr sz="20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000"/>
              <a:buFont typeface="Arial"/>
              <a:buChar char="–"/>
              <a:defRPr sz="20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000"/>
              <a:buFont typeface="Arial"/>
              <a:buChar char="»"/>
              <a:defRPr sz="20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5125700" y="8614833"/>
            <a:ext cx="317500" cy="34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1_Title Only">
  <p:cSld name="Default - 1_Title 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558800" y="609600"/>
            <a:ext cx="14884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Arial"/>
              <a:buNone/>
              <a:defRPr sz="4000">
                <a:solidFill>
                  <a:srgbClr val="0054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14902259" y="8428566"/>
            <a:ext cx="540942" cy="532806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Title Only">
  <p:cSld name="Default - 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58800" y="609600"/>
            <a:ext cx="14884400" cy="1057552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Arial"/>
              <a:buNone/>
              <a:defRPr sz="4000">
                <a:solidFill>
                  <a:srgbClr val="0054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081677" y="1667151"/>
            <a:ext cx="14020801" cy="74768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3A2C6"/>
              </a:buClr>
              <a:buSzPts val="3200"/>
              <a:buFont typeface="Arial"/>
              <a:buChar char="•"/>
              <a:defRPr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3A2C6"/>
              </a:buClr>
              <a:buSzPts val="2800"/>
              <a:buFont typeface="Arial"/>
              <a:buChar char="•"/>
              <a:defRPr sz="2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3A2C6"/>
              </a:buClr>
              <a:buSzPts val="2600"/>
              <a:buFont typeface="Arial"/>
              <a:buChar char="•"/>
              <a:defRPr sz="26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3A2C6"/>
              </a:buClr>
              <a:buSzPts val="2400"/>
              <a:buFont typeface="Arial"/>
              <a:buChar char="•"/>
              <a:defRPr sz="24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3A2C6"/>
              </a:buClr>
              <a:buSzPts val="2000"/>
              <a:buFont typeface="Arial"/>
              <a:buChar char="•"/>
              <a:defRPr sz="20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5125700" y="8614833"/>
            <a:ext cx="317500" cy="34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600"/>
              <a:buFont typeface="Gill Sans"/>
              <a:buNone/>
              <a:defRPr sz="1600">
                <a:solidFill>
                  <a:srgbClr val="79797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600"/>
              <a:buFont typeface="Gill Sans"/>
              <a:buNone/>
              <a:defRPr sz="1600">
                <a:solidFill>
                  <a:srgbClr val="79797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600"/>
              <a:buFont typeface="Gill Sans"/>
              <a:buNone/>
              <a:defRPr sz="1600">
                <a:solidFill>
                  <a:srgbClr val="79797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600"/>
              <a:buFont typeface="Gill Sans"/>
              <a:buNone/>
              <a:defRPr sz="1600">
                <a:solidFill>
                  <a:srgbClr val="79797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600"/>
              <a:buFont typeface="Gill Sans"/>
              <a:buNone/>
              <a:defRPr sz="1600">
                <a:solidFill>
                  <a:srgbClr val="79797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600"/>
              <a:buFont typeface="Gill Sans"/>
              <a:buNone/>
              <a:defRPr sz="1600">
                <a:solidFill>
                  <a:srgbClr val="79797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600"/>
              <a:buFont typeface="Gill Sans"/>
              <a:buNone/>
              <a:defRPr sz="1600">
                <a:solidFill>
                  <a:srgbClr val="79797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600"/>
              <a:buFont typeface="Gill Sans"/>
              <a:buNone/>
              <a:defRPr sz="1600">
                <a:solidFill>
                  <a:srgbClr val="79797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600"/>
              <a:buFont typeface="Gill Sans"/>
              <a:buNone/>
              <a:defRPr sz="1600">
                <a:solidFill>
                  <a:srgbClr val="79797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header only">
  <p:cSld name="Default - header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12800" y="344626"/>
            <a:ext cx="14630400" cy="40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83"/>
              </a:buClr>
              <a:buSzPts val="4200"/>
              <a:buFont typeface="Arial"/>
              <a:buNone/>
              <a:defRPr sz="4200">
                <a:solidFill>
                  <a:srgbClr val="004C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15125700" y="8614833"/>
            <a:ext cx="317500" cy="34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600"/>
              <a:buFont typeface="Gill Sans"/>
              <a:buNone/>
              <a:defRPr sz="1600">
                <a:solidFill>
                  <a:srgbClr val="91919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6"/>
          <p:cNvCxnSpPr/>
          <p:nvPr/>
        </p:nvCxnSpPr>
        <p:spPr>
          <a:xfrm>
            <a:off x="12458196" y="5647800"/>
            <a:ext cx="9996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6"/>
          <p:cNvCxnSpPr/>
          <p:nvPr/>
        </p:nvCxnSpPr>
        <p:spPr>
          <a:xfrm>
            <a:off x="2800062" y="5614669"/>
            <a:ext cx="9996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5" name="Google Shape;65;p16"/>
          <p:cNvGrpSpPr/>
          <p:nvPr/>
        </p:nvGrpSpPr>
        <p:grpSpPr>
          <a:xfrm>
            <a:off x="1785145" y="1816956"/>
            <a:ext cx="12687409" cy="270937"/>
            <a:chOff x="1346429" y="1011300"/>
            <a:chExt cx="6452100" cy="152400"/>
          </a:xfrm>
        </p:grpSpPr>
        <p:cxnSp>
          <p:nvCxnSpPr>
            <p:cNvPr id="66" name="Google Shape;66;p16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6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8" name="Google Shape;68;p16"/>
          <p:cNvGrpSpPr/>
          <p:nvPr/>
        </p:nvGrpSpPr>
        <p:grpSpPr>
          <a:xfrm>
            <a:off x="1785157" y="7056266"/>
            <a:ext cx="12687409" cy="270937"/>
            <a:chOff x="1346435" y="3969088"/>
            <a:chExt cx="6452100" cy="152400"/>
          </a:xfrm>
        </p:grpSpPr>
        <p:cxnSp>
          <p:nvCxnSpPr>
            <p:cNvPr id="69" name="Google Shape;69;p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16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1" name="Google Shape;71;p16"/>
          <p:cNvSpPr txBox="1"/>
          <p:nvPr>
            <p:ph type="ctrTitle"/>
          </p:nvPr>
        </p:nvSpPr>
        <p:spPr>
          <a:xfrm>
            <a:off x="1785156" y="3114247"/>
            <a:ext cx="12687600" cy="1817700"/>
          </a:xfrm>
          <a:prstGeom prst="rect">
            <a:avLst/>
          </a:prstGeom>
        </p:spPr>
        <p:txBody>
          <a:bodyPr anchorCtr="0" anchor="b" bIns="162525" lIns="162525" spcFirstLastPara="1" rIns="162525" wrap="square" tIns="162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3799511" y="5066736"/>
            <a:ext cx="8658600" cy="14091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89" y="4572267"/>
            <a:ext cx="16256100" cy="457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554133" y="1448533"/>
            <a:ext cx="15237900" cy="1674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-133" y="8970133"/>
            <a:ext cx="16256100" cy="17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554133" y="79115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554133" y="2251244"/>
            <a:ext cx="15147600" cy="5871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387350" lvl="1" marL="914400" rtl="0">
              <a:spcBef>
                <a:spcPts val="2800"/>
              </a:spcBef>
              <a:spcAft>
                <a:spcPts val="0"/>
              </a:spcAft>
              <a:buSzPts val="2500"/>
              <a:buChar char="○"/>
              <a:defRPr/>
            </a:lvl2pPr>
            <a:lvl3pPr indent="-387350" lvl="2" marL="1371600" rtl="0">
              <a:spcBef>
                <a:spcPts val="2800"/>
              </a:spcBef>
              <a:spcAft>
                <a:spcPts val="0"/>
              </a:spcAft>
              <a:buSzPts val="2500"/>
              <a:buChar char="■"/>
              <a:defRPr/>
            </a:lvl3pPr>
            <a:lvl4pPr indent="-387350" lvl="3" marL="1828800" rtl="0">
              <a:spcBef>
                <a:spcPts val="2800"/>
              </a:spcBef>
              <a:spcAft>
                <a:spcPts val="0"/>
              </a:spcAft>
              <a:buSzPts val="2500"/>
              <a:buChar char="●"/>
              <a:defRPr/>
            </a:lvl4pPr>
            <a:lvl5pPr indent="-387350" lvl="4" marL="2286000" rtl="0">
              <a:spcBef>
                <a:spcPts val="2800"/>
              </a:spcBef>
              <a:spcAft>
                <a:spcPts val="0"/>
              </a:spcAft>
              <a:buSzPts val="2500"/>
              <a:buChar char="○"/>
              <a:defRPr/>
            </a:lvl5pPr>
            <a:lvl6pPr indent="-387350" lvl="5" marL="2743200" rtl="0">
              <a:spcBef>
                <a:spcPts val="2800"/>
              </a:spcBef>
              <a:spcAft>
                <a:spcPts val="0"/>
              </a:spcAft>
              <a:buSzPts val="2500"/>
              <a:buChar char="■"/>
              <a:defRPr/>
            </a:lvl6pPr>
            <a:lvl7pPr indent="-387350" lvl="6" marL="3200400" rtl="0">
              <a:spcBef>
                <a:spcPts val="2800"/>
              </a:spcBef>
              <a:spcAft>
                <a:spcPts val="0"/>
              </a:spcAft>
              <a:buSzPts val="2500"/>
              <a:buChar char="●"/>
              <a:defRPr/>
            </a:lvl7pPr>
            <a:lvl8pPr indent="-387350" lvl="7" marL="3657600" rtl="0">
              <a:spcBef>
                <a:spcPts val="2800"/>
              </a:spcBef>
              <a:spcAft>
                <a:spcPts val="0"/>
              </a:spcAft>
              <a:buSzPts val="2500"/>
              <a:buChar char="○"/>
              <a:defRPr/>
            </a:lvl8pPr>
            <a:lvl9pPr indent="-387350" lvl="8" marL="4114800" rtl="0">
              <a:spcBef>
                <a:spcPts val="2800"/>
              </a:spcBef>
              <a:spcAft>
                <a:spcPts val="2800"/>
              </a:spcAft>
              <a:buSzPts val="2500"/>
              <a:buChar char="■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554133" y="79115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554133" y="2250978"/>
            <a:ext cx="7110900" cy="5871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61950" lvl="1" marL="914400" rtl="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 rtl="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 rtl="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 rtl="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 rtl="0">
              <a:spcBef>
                <a:spcPts val="2800"/>
              </a:spcBef>
              <a:spcAft>
                <a:spcPts val="280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8590933" y="2250978"/>
            <a:ext cx="7110900" cy="5871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61950" lvl="1" marL="914400" rtl="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 rtl="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 rtl="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 rtl="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 rtl="0">
              <a:spcBef>
                <a:spcPts val="2800"/>
              </a:spcBef>
              <a:spcAft>
                <a:spcPts val="280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554133" y="79115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554133" y="987733"/>
            <a:ext cx="4992000" cy="1343400"/>
          </a:xfrm>
          <a:prstGeom prst="rect">
            <a:avLst/>
          </a:prstGeom>
        </p:spPr>
        <p:txBody>
          <a:bodyPr anchorCtr="0" anchor="b" bIns="162525" lIns="162525" spcFirstLastPara="1" rIns="162525" wrap="square" tIns="162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554133" y="2470400"/>
            <a:ext cx="4992000" cy="56523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 rtl="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 rtl="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 rtl="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 rtl="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 rtl="0">
              <a:spcBef>
                <a:spcPts val="2800"/>
              </a:spcBef>
              <a:spcAft>
                <a:spcPts val="280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s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9100" y="0"/>
            <a:ext cx="15849599" cy="10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600"/>
              <a:buFont typeface="Gill Sans"/>
              <a:buNone/>
              <a:defRPr sz="4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19100" y="1104900"/>
            <a:ext cx="15849599" cy="8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482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Char char="•"/>
              <a:defRPr sz="4000"/>
            </a:lvl1pPr>
            <a:lvl2pPr indent="-444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Gill Sans"/>
              <a:buChar char="–"/>
              <a:defRPr sz="3400"/>
            </a:lvl2pPr>
            <a:lvl3pPr indent="-4191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Char char="•"/>
              <a:defRPr sz="3000"/>
            </a:lvl3pPr>
            <a:lvl4pPr indent="-3937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–"/>
              <a:defRPr sz="2600"/>
            </a:lvl4pPr>
            <a:lvl5pPr indent="-3937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5773400" y="8686800"/>
            <a:ext cx="2667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400" u="none" cap="none" strike="noStrike">
              <a:solidFill>
                <a:srgbClr val="D8D8D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type="title"/>
          </p:nvPr>
        </p:nvSpPr>
        <p:spPr>
          <a:xfrm>
            <a:off x="871556" y="935733"/>
            <a:ext cx="9979800" cy="7272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b="0"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b="0" sz="9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b="0" sz="9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b="0" sz="9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b="0" sz="9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b="0" sz="9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b="0" sz="9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b="0" sz="9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b="0" sz="9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8128000" y="0"/>
            <a:ext cx="8127900" cy="9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23"/>
          <p:cNvCxnSpPr/>
          <p:nvPr/>
        </p:nvCxnSpPr>
        <p:spPr>
          <a:xfrm>
            <a:off x="8941644" y="7992000"/>
            <a:ext cx="832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23"/>
          <p:cNvSpPr txBox="1"/>
          <p:nvPr>
            <p:ph type="title"/>
          </p:nvPr>
        </p:nvSpPr>
        <p:spPr>
          <a:xfrm>
            <a:off x="472000" y="1848311"/>
            <a:ext cx="7191600" cy="2979300"/>
          </a:xfrm>
          <a:prstGeom prst="rect">
            <a:avLst/>
          </a:prstGeom>
        </p:spPr>
        <p:txBody>
          <a:bodyPr anchorCtr="0" anchor="b" bIns="162525" lIns="162525" spcFirstLastPara="1" rIns="162525" wrap="square" tIns="162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472000" y="4847778"/>
            <a:ext cx="7191600" cy="2195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3" name="Google Shape;103;p23"/>
          <p:cNvSpPr txBox="1"/>
          <p:nvPr>
            <p:ph idx="2" type="body"/>
          </p:nvPr>
        </p:nvSpPr>
        <p:spPr>
          <a:xfrm>
            <a:off x="8781333" y="1287467"/>
            <a:ext cx="6821400" cy="65691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>
                <a:solidFill>
                  <a:schemeClr val="lt1"/>
                </a:solidFill>
              </a:defRPr>
            </a:lvl1pPr>
            <a:lvl2pPr indent="-387350" lvl="1" marL="914400" rtl="0"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>
                <a:solidFill>
                  <a:schemeClr val="lt1"/>
                </a:solidFill>
              </a:defRPr>
            </a:lvl2pPr>
            <a:lvl3pPr indent="-387350" lvl="2" marL="1371600" rtl="0"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>
                <a:solidFill>
                  <a:schemeClr val="lt1"/>
                </a:solidFill>
              </a:defRPr>
            </a:lvl3pPr>
            <a:lvl4pPr indent="-387350" lvl="3" marL="1828800" rtl="0"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>
                <a:solidFill>
                  <a:schemeClr val="lt1"/>
                </a:solidFill>
              </a:defRPr>
            </a:lvl4pPr>
            <a:lvl5pPr indent="-387350" lvl="4" marL="2286000" rtl="0"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>
                <a:solidFill>
                  <a:schemeClr val="lt1"/>
                </a:solidFill>
              </a:defRPr>
            </a:lvl5pPr>
            <a:lvl6pPr indent="-387350" lvl="5" marL="2743200" rtl="0"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>
                <a:solidFill>
                  <a:schemeClr val="lt1"/>
                </a:solidFill>
              </a:defRPr>
            </a:lvl6pPr>
            <a:lvl7pPr indent="-387350" lvl="6" marL="3200400" rtl="0"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>
                <a:solidFill>
                  <a:schemeClr val="lt1"/>
                </a:solidFill>
              </a:defRPr>
            </a:lvl7pPr>
            <a:lvl8pPr indent="-387350" lvl="7" marL="3657600" rtl="0"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>
                <a:solidFill>
                  <a:schemeClr val="lt1"/>
                </a:solidFill>
              </a:defRPr>
            </a:lvl8pPr>
            <a:lvl9pPr indent="-387350" lvl="8" marL="4114800" rtl="0">
              <a:spcBef>
                <a:spcPts val="2800"/>
              </a:spcBef>
              <a:spcAft>
                <a:spcPts val="2800"/>
              </a:spcAft>
              <a:buClr>
                <a:schemeClr val="lt1"/>
              </a:buClr>
              <a:buSzPts val="2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554133" y="7521289"/>
            <a:ext cx="10664400" cy="10644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PT Sans Narrow"/>
              <a:buNone/>
              <a:defRPr sz="43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/>
          <p:nvPr/>
        </p:nvSpPr>
        <p:spPr>
          <a:xfrm>
            <a:off x="-133" y="8970133"/>
            <a:ext cx="16256100" cy="1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5"/>
          <p:cNvSpPr txBox="1"/>
          <p:nvPr>
            <p:ph hasCustomPrompt="1" type="title"/>
          </p:nvPr>
        </p:nvSpPr>
        <p:spPr>
          <a:xfrm>
            <a:off x="554133" y="2319733"/>
            <a:ext cx="15147600" cy="27348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100"/>
              <a:buNone/>
              <a:defRPr sz="231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100"/>
              <a:buNone/>
              <a:defRPr sz="231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100"/>
              <a:buNone/>
              <a:defRPr sz="231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100"/>
              <a:buNone/>
              <a:defRPr sz="231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100"/>
              <a:buNone/>
              <a:defRPr sz="231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100"/>
              <a:buNone/>
              <a:defRPr sz="231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100"/>
              <a:buNone/>
              <a:defRPr sz="231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100"/>
              <a:buNone/>
              <a:defRPr sz="231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100"/>
              <a:buNone/>
              <a:defRPr sz="231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554133" y="5325600"/>
            <a:ext cx="15147600" cy="19050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>
            <a:lvl1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387350" lvl="1" marL="914400" rtl="0" algn="ctr">
              <a:spcBef>
                <a:spcPts val="2800"/>
              </a:spcBef>
              <a:spcAft>
                <a:spcPts val="0"/>
              </a:spcAft>
              <a:buSzPts val="2500"/>
              <a:buChar char="○"/>
              <a:defRPr/>
            </a:lvl2pPr>
            <a:lvl3pPr indent="-387350" lvl="2" marL="1371600" rtl="0" algn="ctr">
              <a:spcBef>
                <a:spcPts val="2800"/>
              </a:spcBef>
              <a:spcAft>
                <a:spcPts val="0"/>
              </a:spcAft>
              <a:buSzPts val="2500"/>
              <a:buChar char="■"/>
              <a:defRPr/>
            </a:lvl3pPr>
            <a:lvl4pPr indent="-387350" lvl="3" marL="1828800" rtl="0" algn="ctr">
              <a:spcBef>
                <a:spcPts val="2800"/>
              </a:spcBef>
              <a:spcAft>
                <a:spcPts val="0"/>
              </a:spcAft>
              <a:buSzPts val="2500"/>
              <a:buChar char="●"/>
              <a:defRPr/>
            </a:lvl4pPr>
            <a:lvl5pPr indent="-387350" lvl="4" marL="2286000" rtl="0" algn="ctr">
              <a:spcBef>
                <a:spcPts val="2800"/>
              </a:spcBef>
              <a:spcAft>
                <a:spcPts val="0"/>
              </a:spcAft>
              <a:buSzPts val="2500"/>
              <a:buChar char="○"/>
              <a:defRPr/>
            </a:lvl5pPr>
            <a:lvl6pPr indent="-387350" lvl="5" marL="2743200" rtl="0" algn="ctr">
              <a:spcBef>
                <a:spcPts val="2800"/>
              </a:spcBef>
              <a:spcAft>
                <a:spcPts val="0"/>
              </a:spcAft>
              <a:buSzPts val="2500"/>
              <a:buChar char="■"/>
              <a:defRPr/>
            </a:lvl6pPr>
            <a:lvl7pPr indent="-387350" lvl="6" marL="3200400" rtl="0" algn="ctr">
              <a:spcBef>
                <a:spcPts val="2800"/>
              </a:spcBef>
              <a:spcAft>
                <a:spcPts val="0"/>
              </a:spcAft>
              <a:buSzPts val="2500"/>
              <a:buChar char="●"/>
              <a:defRPr/>
            </a:lvl7pPr>
            <a:lvl8pPr indent="-387350" lvl="7" marL="3657600" rtl="0" algn="ctr">
              <a:spcBef>
                <a:spcPts val="2800"/>
              </a:spcBef>
              <a:spcAft>
                <a:spcPts val="0"/>
              </a:spcAft>
              <a:buSzPts val="2500"/>
              <a:buChar char="○"/>
              <a:defRPr/>
            </a:lvl8pPr>
            <a:lvl9pPr indent="-387350" lvl="8" marL="4114800" rtl="0" algn="ctr">
              <a:spcBef>
                <a:spcPts val="2800"/>
              </a:spcBef>
              <a:spcAft>
                <a:spcPts val="2800"/>
              </a:spcAft>
              <a:buSzPts val="2500"/>
              <a:buChar char="■"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19100" y="0"/>
            <a:ext cx="15849599" cy="10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600"/>
              <a:buFont typeface="Gill Sans"/>
              <a:buNone/>
              <a:defRPr sz="4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5773400" y="8686800"/>
            <a:ext cx="2667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400" u="none" cap="none" strike="noStrike">
              <a:solidFill>
                <a:srgbClr val="D8D8D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Bullets">
  <p:cSld name="Two-Column Bulle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9100" y="0"/>
            <a:ext cx="15849599" cy="10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600"/>
              <a:buFont typeface="Gill Sans"/>
              <a:buNone/>
              <a:defRPr sz="4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9100" y="1104900"/>
            <a:ext cx="15849599" cy="8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482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Char char="•"/>
              <a:defRPr sz="4000"/>
            </a:lvl1pPr>
            <a:lvl2pPr indent="-444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Gill Sans"/>
              <a:buChar char="–"/>
              <a:defRPr sz="3400"/>
            </a:lvl2pPr>
            <a:lvl3pPr indent="-4191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Char char="•"/>
              <a:defRPr sz="3000"/>
            </a:lvl3pPr>
            <a:lvl4pPr indent="-3937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–"/>
              <a:defRPr sz="2600"/>
            </a:lvl4pPr>
            <a:lvl5pPr indent="-3937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15773400" y="8686800"/>
            <a:ext cx="2667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400" u="none" cap="none" strike="noStrike">
              <a:solidFill>
                <a:srgbClr val="D8D8D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">
  <p:cSld name="First Slide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" type="body"/>
          </p:nvPr>
        </p:nvSpPr>
        <p:spPr>
          <a:xfrm>
            <a:off x="431800" y="8147050"/>
            <a:ext cx="7061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139700"/>
            <a:ext cx="158750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Font typeface="Rockwell"/>
              <a:buNone/>
              <a:defRPr sz="7200">
                <a:solidFill>
                  <a:srgbClr val="F2F2F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69900" y="4432300"/>
            <a:ext cx="14236701" cy="3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Gill Sans"/>
              <a:buNone/>
              <a:defRPr sz="4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Gill Sans"/>
              <a:buNone/>
              <a:defRPr sz="4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Gill Sans"/>
              <a:buNone/>
              <a:defRPr sz="4200"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Gill Sans"/>
              <a:buNone/>
              <a:defRPr i="1" sz="2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ill Sans"/>
              <a:buNone/>
              <a:defRPr sz="32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7950200" y="8674100"/>
            <a:ext cx="317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Gill Sans"/>
              <a:buNone/>
              <a:defRPr sz="16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Gill Sans"/>
              <a:buNone/>
              <a:defRPr sz="16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Gill Sans"/>
              <a:buNone/>
              <a:defRPr sz="16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Gill Sans"/>
              <a:buNone/>
              <a:defRPr sz="16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Gill Sans"/>
              <a:buNone/>
              <a:defRPr sz="16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Gill Sans"/>
              <a:buNone/>
              <a:defRPr sz="16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Gill Sans"/>
              <a:buNone/>
              <a:defRPr sz="16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Gill Sans"/>
              <a:buNone/>
              <a:defRPr sz="16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Gill Sans"/>
              <a:buNone/>
              <a:defRPr sz="1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D8D8D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Middle">
  <p:cSld name="Title Midd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203200" y="4038600"/>
            <a:ext cx="15849599" cy="10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400"/>
              <a:buFont typeface="Rockwell"/>
              <a:buNone/>
              <a:defRPr sz="6400">
                <a:solidFill>
                  <a:srgbClr val="F2F2F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5773400" y="8686800"/>
            <a:ext cx="2667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400" u="none" cap="none" strike="noStrike">
              <a:solidFill>
                <a:srgbClr val="D8D8D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SubBold+Bullets">
  <p:cSld name="Title+SubBold+Bulle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431800" y="1041400"/>
            <a:ext cx="15849599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None/>
              <a:defRPr b="1" sz="4000"/>
            </a:lvl1pPr>
            <a:lvl2pPr indent="-342900" lvl="1" marL="914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419100" y="0"/>
            <a:ext cx="15849599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600"/>
              <a:buFont typeface="Gill Sans"/>
              <a:buNone/>
              <a:defRPr sz="4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2" type="body"/>
          </p:nvPr>
        </p:nvSpPr>
        <p:spPr>
          <a:xfrm>
            <a:off x="419100" y="2133600"/>
            <a:ext cx="15849599" cy="7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482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Char char="•"/>
              <a:defRPr sz="4000"/>
            </a:lvl1pPr>
            <a:lvl2pPr indent="-444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Gill Sans"/>
              <a:buChar char="–"/>
              <a:defRPr sz="3400"/>
            </a:lvl2pPr>
            <a:lvl3pPr indent="-4191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ill Sans"/>
              <a:buChar char="•"/>
              <a:defRPr sz="3000"/>
            </a:lvl3pPr>
            <a:lvl4pPr indent="-3937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Gill Sans"/>
              <a:buChar char="–"/>
              <a:defRPr sz="2600"/>
            </a:lvl4pPr>
            <a:lvl5pPr indent="-3937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Gill Sans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15773400" y="8686800"/>
            <a:ext cx="2667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400" u="none" cap="none" strike="noStrike">
              <a:solidFill>
                <a:srgbClr val="D8D8D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+Sub+Bullets+Pix">
  <p:cSld name="Tit+Sub+Bullets+Pix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431800" y="1041400"/>
            <a:ext cx="15849599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None/>
              <a:defRPr b="1" sz="4000"/>
            </a:lvl1pPr>
            <a:lvl2pPr indent="-342900" lvl="1" marL="914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419100" y="0"/>
            <a:ext cx="15849599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600"/>
              <a:buFont typeface="Gill Sans"/>
              <a:buNone/>
              <a:defRPr sz="4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19100" y="2133600"/>
            <a:ext cx="7848600" cy="7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482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Char char="•"/>
              <a:defRPr sz="4000"/>
            </a:lvl1pPr>
            <a:lvl2pPr indent="-444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Gill Sans"/>
              <a:buChar char="–"/>
              <a:defRPr sz="3400"/>
            </a:lvl2pPr>
            <a:lvl3pPr indent="-4191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ill Sans"/>
              <a:buChar char="•"/>
              <a:defRPr sz="3000"/>
            </a:lvl3pPr>
            <a:lvl4pPr indent="-3937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Gill Sans"/>
              <a:buChar char="–"/>
              <a:defRPr sz="2600"/>
            </a:lvl4pPr>
            <a:lvl5pPr indent="-3937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Gill Sans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5773400" y="8686800"/>
            <a:ext cx="2667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400" u="none" cap="none" strike="noStrike">
              <a:solidFill>
                <a:srgbClr val="D8D8D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3577330" y="8533130"/>
            <a:ext cx="384205" cy="401321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Tahoma"/>
              <a:buNone/>
              <a:defRPr sz="1800"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Tahoma"/>
              <a:buNone/>
              <a:defRPr sz="1800"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Tahoma"/>
              <a:buNone/>
              <a:defRPr sz="1800"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Tahoma"/>
              <a:buNone/>
              <a:defRPr sz="1800"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Tahoma"/>
              <a:buNone/>
              <a:defRPr sz="1800"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Tahoma"/>
              <a:buNone/>
              <a:defRPr sz="1800"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Tahoma"/>
              <a:buNone/>
              <a:defRPr sz="1800"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Tahoma"/>
              <a:buNone/>
              <a:defRPr sz="1800"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Tahoma"/>
              <a:buNone/>
              <a:defRPr sz="1800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D8D8D8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35000" y="241300"/>
            <a:ext cx="15379701" cy="1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800"/>
              <a:buFont typeface="Gill Sans"/>
              <a:buNone/>
              <a:defRPr b="0" i="0" sz="58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ill Sans"/>
              <a:buNone/>
              <a:defRPr b="0" i="0" sz="5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ill Sans"/>
              <a:buNone/>
              <a:defRPr b="0" i="0" sz="5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ill Sans"/>
              <a:buNone/>
              <a:defRPr b="0" i="0" sz="5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ill Sans"/>
              <a:buNone/>
              <a:defRPr b="0" i="0" sz="5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ill Sans"/>
              <a:buNone/>
              <a:defRPr b="0" i="0" sz="5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ill Sans"/>
              <a:buNone/>
              <a:defRPr b="0" i="0" sz="5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ill Sans"/>
              <a:buNone/>
              <a:defRPr b="0" i="0" sz="5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ill Sans"/>
              <a:buNone/>
              <a:defRPr b="0" i="0" sz="5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35000" y="1371600"/>
            <a:ext cx="15379701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ill Sans"/>
              <a:buChar char="•"/>
              <a:defRPr b="0" i="0" sz="3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ill Sans"/>
              <a:buChar char="-"/>
              <a:defRPr b="0" i="0" sz="30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Gill Sans"/>
              <a:buChar char="•"/>
              <a:defRPr b="0" i="0" sz="28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Gill Sans"/>
              <a:buChar char="-"/>
              <a:defRPr b="0" i="0" sz="28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Gill Sans"/>
              <a:buChar char="•"/>
              <a:defRPr b="0" i="0" sz="26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5634539" y="8750300"/>
            <a:ext cx="318998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 b="0" i="0" sz="1400" u="none" cap="none" strike="noStrike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 b="0" i="0" sz="1400" u="none" cap="none" strike="noStrike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 b="0" i="0" sz="1400" u="none" cap="none" strike="noStrike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 b="0" i="0" sz="1400" u="none" cap="none" strike="noStrike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 b="0" i="0" sz="1400" u="none" cap="none" strike="noStrike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 b="0" i="0" sz="1400" u="none" cap="none" strike="noStrike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 b="0" i="0" sz="1400" u="none" cap="none" strike="noStrike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 b="0" i="0" sz="1400" u="none" cap="none" strike="noStrike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Gill Sans"/>
              <a:buNone/>
              <a:defRPr b="0" i="0" sz="1400" u="none" cap="none" strike="noStrike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54133" y="791156"/>
            <a:ext cx="151476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T Sans Narrow"/>
              <a:buNone/>
              <a:defRPr b="1" sz="6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T Sans Narrow"/>
              <a:buNone/>
              <a:defRPr b="1" sz="6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T Sans Narrow"/>
              <a:buNone/>
              <a:defRPr b="1" sz="6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T Sans Narrow"/>
              <a:buNone/>
              <a:defRPr b="1" sz="6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T Sans Narrow"/>
              <a:buNone/>
              <a:defRPr b="1" sz="6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T Sans Narrow"/>
              <a:buNone/>
              <a:defRPr b="1" sz="6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T Sans Narrow"/>
              <a:buNone/>
              <a:defRPr b="1" sz="6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T Sans Narrow"/>
              <a:buNone/>
              <a:defRPr b="1" sz="6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T Sans Narrow"/>
              <a:buNone/>
              <a:defRPr b="1" sz="6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54133" y="2251244"/>
            <a:ext cx="15147600" cy="5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pen Sans"/>
              <a:buChar char="●"/>
              <a:defRPr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7350" lvl="1" marL="914400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pen Sans"/>
              <a:buChar char="○"/>
              <a:defRPr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7350" lvl="2" marL="1371600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pen Sans"/>
              <a:buChar char="■"/>
              <a:defRPr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7350" lvl="3" marL="1828800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pen Sans"/>
              <a:buChar char="●"/>
              <a:defRPr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7350" lvl="4" marL="2286000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pen Sans"/>
              <a:buChar char="○"/>
              <a:defRPr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87350" lvl="5" marL="2743200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pen Sans"/>
              <a:buChar char="■"/>
              <a:defRPr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87350" lvl="6" marL="3200400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pen Sans"/>
              <a:buChar char="●"/>
              <a:defRPr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87350" lvl="7" marL="3657600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pen Sans"/>
              <a:buChar char="○"/>
              <a:defRPr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87350" lvl="8" marL="4114800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2500"/>
              <a:buFont typeface="Open Sans"/>
              <a:buChar char="■"/>
              <a:defRPr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62525" lIns="162525" spcFirstLastPara="1" rIns="162525" wrap="square" tIns="162525">
            <a:noAutofit/>
          </a:bodyPr>
          <a:lstStyle>
            <a:lvl1pPr lvl="0" rtl="0" algn="r"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etopografia.blogspot.com/2013/10/le-elipse-indicatriz-de-tissot-teoria.html" TargetMode="External"/><Relationship Id="rId4" Type="http://schemas.openxmlformats.org/officeDocument/2006/relationships/hyperlink" Target="https://es.wikipedia.org/wiki/Indicatriz_de_Tissot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s.qwe.wiki/wiki/Mercator_projection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s.qwe.wiki/wiki/Gall%E2%80%93Peters_projection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s.qwe.wiki/wiki/Azimuthal_equidistant_projection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s.qwe.wiki/wiki/List_of_map_projections" TargetMode="External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etopografia.blogspot.com/2013/10/le-elipse-indicatriz-de-tissot-teoria.html" TargetMode="External"/><Relationship Id="rId4" Type="http://schemas.openxmlformats.org/officeDocument/2006/relationships/hyperlink" Target="https://es.wikipedia.org/wiki/Indicatriz_de_Tissot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observablehq.com/@hernan4444/graph-force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bookdown.org/chen/snaEd/images/yQ2u5WC.png" TargetMode="External"/><Relationship Id="rId4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jasondavies.com/wordcloud/" TargetMode="External"/><Relationship Id="rId4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Relationship Id="rId4" Type="http://schemas.openxmlformats.org/officeDocument/2006/relationships/hyperlink" Target="https://www.theonion.com/most-used-words-in-the-gettysburg-address-1819591475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archive.nytimes.com/www.nytimes.com/interactive/2012/09/06/us/politics/convention-word-counts.html#" TargetMode="External"/><Relationship Id="rId4" Type="http://schemas.openxmlformats.org/officeDocument/2006/relationships/image" Target="../media/image6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4.png"/><Relationship Id="rId4" Type="http://schemas.openxmlformats.org/officeDocument/2006/relationships/hyperlink" Target="http://stereotropes.bocoup.com/#adjectives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wordwanderer.org/" TargetMode="External"/><Relationship Id="rId4" Type="http://schemas.openxmlformats.org/officeDocument/2006/relationships/image" Target="../media/image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vallandingham.me/concordance_plot/" TargetMode="External"/><Relationship Id="rId4" Type="http://schemas.openxmlformats.org/officeDocument/2006/relationships/image" Target="../media/image7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www.jasondavies.com/wordtree/?source=alice-in-wonderland.txt" TargetMode="External"/><Relationship Id="rId4" Type="http://schemas.openxmlformats.org/officeDocument/2006/relationships/image" Target="../media/image7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fathom.info/traces/" TargetMode="External"/><Relationship Id="rId4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8.png"/><Relationship Id="rId4" Type="http://schemas.openxmlformats.org/officeDocument/2006/relationships/hyperlink" Target="https://projects.fivethirtyeight.com/reddit-ngram/?keyword=lol.win.cute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://textvis.lnu.se/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kepler.gl/" TargetMode="External"/><Relationship Id="rId4" Type="http://schemas.openxmlformats.org/officeDocument/2006/relationships/hyperlink" Target="https://earthquake.usgs.gov/earthquakes/search/" TargetMode="External"/><Relationship Id="rId5" Type="http://schemas.openxmlformats.org/officeDocument/2006/relationships/hyperlink" Target="https://roadtolarissa.com/coloring-maps/" TargetMode="External"/><Relationship Id="rId6" Type="http://schemas.openxmlformats.org/officeDocument/2006/relationships/image" Target="../media/image6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ctrTitle"/>
          </p:nvPr>
        </p:nvSpPr>
        <p:spPr>
          <a:xfrm>
            <a:off x="1785156" y="3114247"/>
            <a:ext cx="12687600" cy="1817700"/>
          </a:xfrm>
          <a:prstGeom prst="rect">
            <a:avLst/>
          </a:prstGeom>
        </p:spPr>
        <p:txBody>
          <a:bodyPr anchorCtr="0" anchor="b" bIns="162525" lIns="162525" spcFirstLastPara="1" rIns="162525" wrap="square" tIns="162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solidFill>
                  <a:srgbClr val="000000"/>
                </a:solidFill>
              </a:rPr>
              <a:t>Diplomado </a:t>
            </a:r>
            <a:r>
              <a:rPr i="1" lang="en-US" sz="6900">
                <a:solidFill>
                  <a:srgbClr val="000000"/>
                </a:solidFill>
              </a:rPr>
              <a:t>Big Data </a:t>
            </a:r>
            <a:r>
              <a:rPr lang="en-US" sz="6900">
                <a:solidFill>
                  <a:srgbClr val="000000"/>
                </a:solidFill>
              </a:rPr>
              <a:t>y Ciencias de datos Visualización de información</a:t>
            </a:r>
            <a:endParaRPr sz="100">
              <a:solidFill>
                <a:srgbClr val="000000"/>
              </a:solidFill>
            </a:endParaRPr>
          </a:p>
        </p:txBody>
      </p:sp>
      <p:sp>
        <p:nvSpPr>
          <p:cNvPr id="120" name="Google Shape;120;p27"/>
          <p:cNvSpPr txBox="1"/>
          <p:nvPr>
            <p:ph idx="1" type="subTitle"/>
          </p:nvPr>
        </p:nvSpPr>
        <p:spPr>
          <a:xfrm>
            <a:off x="3799511" y="5066736"/>
            <a:ext cx="8658600" cy="14091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Hernán Valdivieso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Jaime Navon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28479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idx="1" type="body"/>
          </p:nvPr>
        </p:nvSpPr>
        <p:spPr>
          <a:xfrm>
            <a:off x="554125" y="1257600"/>
            <a:ext cx="13482000" cy="6865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Lie factor </a:t>
            </a:r>
            <a:endParaRPr b="1" i="1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en-US" sz="3000"/>
              <a:t>En nuestras visualizaciones, buscamos llegar que esta proporción se vuelva 1. Todos los </a:t>
            </a:r>
            <a:r>
              <a:rPr lang="en-US" sz="3000">
                <a:solidFill>
                  <a:schemeClr val="accent1"/>
                </a:solidFill>
              </a:rPr>
              <a:t>efectos de tamaño</a:t>
            </a:r>
            <a:r>
              <a:rPr lang="en-US" sz="3000"/>
              <a:t> que utilicemos gráficamente deben fielmente </a:t>
            </a:r>
            <a:r>
              <a:rPr lang="en-US" sz="3000">
                <a:solidFill>
                  <a:schemeClr val="accent1"/>
                </a:solidFill>
              </a:rPr>
              <a:t>reflejar los efectos de los datos.</a:t>
            </a:r>
            <a:endParaRPr b="1" sz="3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184" name="Google Shape;184;p36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Rules of Thumb</a:t>
            </a:r>
            <a:endParaRPr i="1"/>
          </a:p>
        </p:txBody>
      </p:sp>
      <p:pic>
        <p:nvPicPr>
          <p:cNvPr id="185" name="Google Shape;1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900" y="2216350"/>
            <a:ext cx="78200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6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Rules of Thumb</a:t>
            </a:r>
            <a:endParaRPr i="1"/>
          </a:p>
        </p:txBody>
      </p:sp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554125" y="1257600"/>
            <a:ext cx="15275100" cy="6865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Lie factor</a:t>
            </a:r>
            <a:endParaRPr b="1" i="1"/>
          </a:p>
          <a:p>
            <a:pPr indent="0" lvl="0" marL="0" rtl="0" algn="just">
              <a:spcBef>
                <a:spcPts val="2800"/>
              </a:spcBef>
              <a:spcAft>
                <a:spcPts val="2800"/>
              </a:spcAft>
              <a:buNone/>
            </a:pPr>
            <a:r>
              <a:rPr lang="en-US" sz="3000"/>
              <a:t>Cuantas millas por galón se logran transitar a medida que pasan los años.</a:t>
            </a:r>
            <a:endParaRPr sz="3000"/>
          </a:p>
        </p:txBody>
      </p:sp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113" y="2845975"/>
            <a:ext cx="11477125" cy="59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7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Rules of Thumb</a:t>
            </a:r>
            <a:endParaRPr i="1"/>
          </a:p>
        </p:txBody>
      </p:sp>
      <p:sp>
        <p:nvSpPr>
          <p:cNvPr id="200" name="Google Shape;200;p38"/>
          <p:cNvSpPr txBox="1"/>
          <p:nvPr>
            <p:ph idx="1" type="body"/>
          </p:nvPr>
        </p:nvSpPr>
        <p:spPr>
          <a:xfrm>
            <a:off x="554125" y="1257600"/>
            <a:ext cx="13482000" cy="6865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“</a:t>
            </a:r>
            <a:r>
              <a:rPr b="1" i="1" lang="en-US"/>
              <a:t>Overview first, details on demand</a:t>
            </a:r>
            <a:r>
              <a:rPr b="1" lang="en-US"/>
              <a:t>”</a:t>
            </a:r>
            <a:endParaRPr b="1"/>
          </a:p>
          <a:p>
            <a:pPr indent="0" lvl="0" marL="0" rtl="0" algn="just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2587"/>
            <a:ext cx="16256002" cy="667682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idx="1" type="body"/>
          </p:nvPr>
        </p:nvSpPr>
        <p:spPr>
          <a:xfrm>
            <a:off x="554125" y="1257600"/>
            <a:ext cx="7621200" cy="74571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Casos en que aplica la simplicidad</a:t>
            </a:r>
            <a:endParaRPr/>
          </a:p>
          <a:p>
            <a:pPr indent="-431800" lvl="0" marL="457200" rtl="0" algn="l">
              <a:spcBef>
                <a:spcPts val="280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No hacer reportes que tratan de responder a todo.</a:t>
            </a:r>
            <a:br>
              <a:rPr lang="en-US"/>
            </a:b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Retirar todo lo innecesario. Focalizado en los datos.</a:t>
            </a:r>
            <a:br>
              <a:rPr lang="en-US"/>
            </a:b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No comunicar muchos datos en un gráfico.</a:t>
            </a:r>
            <a:br>
              <a:rPr lang="en-US"/>
            </a:b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Dar a conocer antes las interacciones posibles.</a:t>
            </a:r>
            <a:endParaRPr/>
          </a:p>
        </p:txBody>
      </p:sp>
      <p:sp>
        <p:nvSpPr>
          <p:cNvPr id="208" name="Google Shape;208;p39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39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Ley de simplicidad</a:t>
            </a:r>
            <a:endParaRPr/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4800" y="673031"/>
            <a:ext cx="7775876" cy="342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7725" y="4471527"/>
            <a:ext cx="7710026" cy="3746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554208" y="387595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Clase 6: </a:t>
            </a:r>
            <a:r>
              <a:rPr i="1" lang="en-US"/>
              <a:t>Visualización aplicada a otros dominios</a:t>
            </a:r>
            <a:endParaRPr i="1"/>
          </a:p>
        </p:txBody>
      </p:sp>
      <p:cxnSp>
        <p:nvCxnSpPr>
          <p:cNvPr id="217" name="Google Shape;217;p40"/>
          <p:cNvCxnSpPr/>
          <p:nvPr/>
        </p:nvCxnSpPr>
        <p:spPr>
          <a:xfrm>
            <a:off x="737200" y="4986625"/>
            <a:ext cx="13893300" cy="43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" type="body"/>
          </p:nvPr>
        </p:nvSpPr>
        <p:spPr>
          <a:xfrm>
            <a:off x="554125" y="1257600"/>
            <a:ext cx="151476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Proyección cartográfica.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datos geoespaciales.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Geograficos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Campos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grafos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en texto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-US" sz="3000"/>
              <a:t>Aplicación web - Kepler.gl</a:t>
            </a:r>
            <a:endParaRPr sz="3000"/>
          </a:p>
        </p:txBody>
      </p:sp>
      <p:sp>
        <p:nvSpPr>
          <p:cNvPr id="223" name="Google Shape;223;p41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Contenidos</a:t>
            </a:r>
            <a:endParaRPr/>
          </a:p>
        </p:txBody>
      </p:sp>
      <p:sp>
        <p:nvSpPr>
          <p:cNvPr id="224" name="Google Shape;224;p41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Proyección cartográfica</a:t>
            </a:r>
            <a:endParaRPr/>
          </a:p>
        </p:txBody>
      </p:sp>
      <p:sp>
        <p:nvSpPr>
          <p:cNvPr id="230" name="Google Shape;230;p42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42"/>
          <p:cNvSpPr txBox="1"/>
          <p:nvPr>
            <p:ph idx="1" type="body"/>
          </p:nvPr>
        </p:nvSpPr>
        <p:spPr>
          <a:xfrm>
            <a:off x="554125" y="1257600"/>
            <a:ext cx="81396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Mapeo de posiciones en el globo (esfera) a posiciones en la pantalla (superficie plana).</a:t>
            </a:r>
            <a:br>
              <a:rPr lang="en-US" sz="3000"/>
            </a:b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Software gratuito </a:t>
            </a:r>
            <a:r>
              <a:rPr b="1" lang="en-US" sz="3000">
                <a:solidFill>
                  <a:schemeClr val="accent1"/>
                </a:solidFill>
              </a:rPr>
              <a:t>G Projector</a:t>
            </a:r>
            <a:r>
              <a:rPr lang="en-US" sz="3000"/>
              <a:t> de la NASA. Explora una gran variedad de estas proyecciones.</a:t>
            </a:r>
            <a:br>
              <a:rPr lang="en-US" sz="3000"/>
            </a:b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3708" y="563756"/>
            <a:ext cx="6221090" cy="294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0426" y="4898797"/>
            <a:ext cx="6627650" cy="313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¿Por qué ver proyecciones?</a:t>
            </a:r>
            <a:endParaRPr/>
          </a:p>
        </p:txBody>
      </p:sp>
      <p:sp>
        <p:nvSpPr>
          <p:cNvPr id="239" name="Google Shape;239;p43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43"/>
          <p:cNvSpPr txBox="1"/>
          <p:nvPr>
            <p:ph idx="1" type="body"/>
          </p:nvPr>
        </p:nvSpPr>
        <p:spPr>
          <a:xfrm>
            <a:off x="554125" y="1257600"/>
            <a:ext cx="151476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Pasar de 3D a 2D no se logra perfectamente. </a:t>
            </a:r>
            <a:r>
              <a:rPr b="1" lang="en-US" sz="2800">
                <a:solidFill>
                  <a:schemeClr val="accent1"/>
                </a:solidFill>
              </a:rPr>
              <a:t>Se debe ceder</a:t>
            </a:r>
            <a:r>
              <a:rPr lang="en-US" sz="2800"/>
              <a:t> en algún punto.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http://detopografia.blogspot.com/2013/10/le-elipse-indicatriz-de-tissot-teoria.html</a:t>
            </a:r>
            <a:r>
              <a:rPr lang="en-US" sz="1900"/>
              <a:t>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https://es.wikipedia.org/wiki/Indicatriz_de_Tissot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4075" y="187950"/>
            <a:ext cx="2703675" cy="26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125" y="2170150"/>
            <a:ext cx="862965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1013" y="5143775"/>
            <a:ext cx="5019675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41200" y="3477613"/>
            <a:ext cx="51054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Tipos de proyecciones (según deformación)</a:t>
            </a:r>
            <a:endParaRPr/>
          </a:p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44"/>
          <p:cNvSpPr txBox="1"/>
          <p:nvPr>
            <p:ph idx="1" type="body"/>
          </p:nvPr>
        </p:nvSpPr>
        <p:spPr>
          <a:xfrm>
            <a:off x="554125" y="1257600"/>
            <a:ext cx="151476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>
                <a:solidFill>
                  <a:schemeClr val="accent1"/>
                </a:solidFill>
              </a:rPr>
              <a:t>Equidistante</a:t>
            </a:r>
            <a:r>
              <a:rPr lang="en-US" sz="3000"/>
              <a:t>: mantiene las </a:t>
            </a:r>
            <a:r>
              <a:rPr b="1" lang="en-US" sz="3000">
                <a:solidFill>
                  <a:schemeClr val="accent1"/>
                </a:solidFill>
              </a:rPr>
              <a:t>distancias</a:t>
            </a:r>
            <a:r>
              <a:rPr lang="en-US" sz="3000"/>
              <a:t> entre dos puntos situados sobre la superficie del globo. Es posible diseñar mapas que tengan esta característica, pero las distancias correctas sólo podrán ser medidas desde un punto, o dos como máximo. Las distancias entre otros puntos no serán correctas.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>
                <a:solidFill>
                  <a:schemeClr val="accent1"/>
                </a:solidFill>
              </a:rPr>
              <a:t>Conforme</a:t>
            </a:r>
            <a:r>
              <a:rPr lang="en-US" sz="3000"/>
              <a:t>: mantiene los </a:t>
            </a:r>
            <a:r>
              <a:rPr b="1" lang="en-US" sz="3000">
                <a:solidFill>
                  <a:schemeClr val="accent1"/>
                </a:solidFill>
              </a:rPr>
              <a:t>ángulos</a:t>
            </a:r>
            <a:r>
              <a:rPr lang="en-US" sz="3000"/>
              <a:t> que dos líneas cualquiera forman en la superficie terrestre.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>
                <a:solidFill>
                  <a:schemeClr val="accent1"/>
                </a:solidFill>
              </a:rPr>
              <a:t>Equivalente</a:t>
            </a:r>
            <a:r>
              <a:rPr lang="en-US" sz="3000"/>
              <a:t>: las </a:t>
            </a:r>
            <a:r>
              <a:rPr b="1" lang="en-US" sz="3000">
                <a:solidFill>
                  <a:schemeClr val="accent1"/>
                </a:solidFill>
              </a:rPr>
              <a:t>superficies</a:t>
            </a:r>
            <a:r>
              <a:rPr lang="en-US" sz="3000"/>
              <a:t> medidas sobre el plano de proyección son proporcionales a las medidas sobre la esfera.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b="1" lang="en-US" sz="3000">
                <a:solidFill>
                  <a:schemeClr val="accent1"/>
                </a:solidFill>
              </a:rPr>
              <a:t>Afiláticas</a:t>
            </a:r>
            <a:r>
              <a:rPr lang="en-US" sz="3000"/>
              <a:t>: no mantiene ninguna de las 3 propiedades.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Proyección de Mercator (1569) - Conforme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45"/>
          <p:cNvSpPr txBox="1"/>
          <p:nvPr>
            <p:ph idx="1" type="body"/>
          </p:nvPr>
        </p:nvSpPr>
        <p:spPr>
          <a:xfrm>
            <a:off x="554125" y="1257600"/>
            <a:ext cx="8069400" cy="24420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Diseñada para facilitar el </a:t>
            </a:r>
            <a:r>
              <a:rPr b="1" lang="en-US" sz="3000">
                <a:solidFill>
                  <a:schemeClr val="accent1"/>
                </a:solidFill>
              </a:rPr>
              <a:t>trazado de rutas</a:t>
            </a:r>
            <a:r>
              <a:rPr lang="en-US" sz="3000"/>
              <a:t> en la superficie terrestre dado que mantiene ángulos.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 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https://es.qwe.wiki/wiki/Mercator_projection</a:t>
            </a:r>
            <a:endParaRPr sz="2000"/>
          </a:p>
        </p:txBody>
      </p:sp>
      <p:sp>
        <p:nvSpPr>
          <p:cNvPr id="259" name="Google Shape;259;p45"/>
          <p:cNvSpPr txBox="1"/>
          <p:nvPr>
            <p:ph idx="1" type="body"/>
          </p:nvPr>
        </p:nvSpPr>
        <p:spPr>
          <a:xfrm>
            <a:off x="8623525" y="1257600"/>
            <a:ext cx="7244700" cy="2895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000"/>
              <a:t>Las superficies se </a:t>
            </a:r>
            <a:r>
              <a:rPr b="1" lang="en-US" sz="3000">
                <a:solidFill>
                  <a:schemeClr val="accent1"/>
                </a:solidFill>
              </a:rPr>
              <a:t>deforman</a:t>
            </a:r>
            <a:r>
              <a:rPr lang="en-US" sz="3000"/>
              <a:t> según se aproximan a </a:t>
            </a:r>
            <a:r>
              <a:rPr b="1" lang="en-US" sz="3000">
                <a:solidFill>
                  <a:schemeClr val="accent1"/>
                </a:solidFill>
              </a:rPr>
              <a:t>latitudes polares</a:t>
            </a:r>
            <a:r>
              <a:rPr lang="en-US" sz="3000"/>
              <a:t>.</a:t>
            </a:r>
            <a:endParaRPr sz="3000"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8175" y="2905125"/>
            <a:ext cx="5698900" cy="56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900" y="3471113"/>
            <a:ext cx="4719325" cy="47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554208" y="387595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Feedback Taller</a:t>
            </a:r>
            <a:endParaRPr/>
          </a:p>
        </p:txBody>
      </p:sp>
      <p:cxnSp>
        <p:nvCxnSpPr>
          <p:cNvPr id="127" name="Google Shape;127;p28"/>
          <p:cNvCxnSpPr/>
          <p:nvPr/>
        </p:nvCxnSpPr>
        <p:spPr>
          <a:xfrm>
            <a:off x="737197" y="4961722"/>
            <a:ext cx="48039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Proyección de Peters (1855) - Equivalente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6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554125" y="1257600"/>
            <a:ext cx="8069400" cy="24420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Al contrario de la proyección de Mercator, esta proyección se asegura de </a:t>
            </a:r>
            <a:r>
              <a:rPr b="1" lang="en-US" sz="3000">
                <a:solidFill>
                  <a:schemeClr val="accent1"/>
                </a:solidFill>
              </a:rPr>
              <a:t>mantener las áreas</a:t>
            </a:r>
            <a:r>
              <a:rPr lang="en-US" sz="3000"/>
              <a:t>.</a:t>
            </a:r>
            <a:br>
              <a:rPr b="1" lang="en-US" sz="3000"/>
            </a:br>
            <a:endParaRPr b="1"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 </a:t>
            </a:r>
            <a:br>
              <a:rPr lang="en-US" sz="3000"/>
            </a:b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3000"/>
            </a:br>
            <a:br>
              <a:rPr lang="en-US" sz="3000"/>
            </a:br>
            <a:br>
              <a:rPr lang="en-US" sz="3000"/>
            </a:b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https://es.qwe.wiki/wiki/Gall%E2%80%93Peters_projection</a:t>
            </a:r>
            <a:endParaRPr sz="2000"/>
          </a:p>
        </p:txBody>
      </p:sp>
      <p:sp>
        <p:nvSpPr>
          <p:cNvPr id="269" name="Google Shape;269;p46"/>
          <p:cNvSpPr txBox="1"/>
          <p:nvPr>
            <p:ph idx="1" type="body"/>
          </p:nvPr>
        </p:nvSpPr>
        <p:spPr>
          <a:xfrm>
            <a:off x="8623525" y="1257600"/>
            <a:ext cx="7244700" cy="2895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000"/>
              <a:t>A costa de mantener la proporción de áreas, se </a:t>
            </a:r>
            <a:r>
              <a:rPr b="1" lang="en-US" sz="3000">
                <a:solidFill>
                  <a:schemeClr val="accent1"/>
                </a:solidFill>
              </a:rPr>
              <a:t>distorsiona</a:t>
            </a:r>
            <a:r>
              <a:rPr lang="en-US" sz="3000">
                <a:solidFill>
                  <a:schemeClr val="accent1"/>
                </a:solidFill>
              </a:rPr>
              <a:t> </a:t>
            </a:r>
            <a:r>
              <a:rPr b="1" lang="en-US" sz="3000">
                <a:solidFill>
                  <a:schemeClr val="accent1"/>
                </a:solidFill>
              </a:rPr>
              <a:t>la forma</a:t>
            </a:r>
            <a:r>
              <a:rPr lang="en-US" sz="3000"/>
              <a:t> real de los países.</a:t>
            </a:r>
            <a:endParaRPr sz="3000"/>
          </a:p>
        </p:txBody>
      </p:sp>
      <p:pic>
        <p:nvPicPr>
          <p:cNvPr id="270" name="Google Shape;2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3525" y="3783979"/>
            <a:ext cx="6969125" cy="44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00" y="3790725"/>
            <a:ext cx="6931471" cy="44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Proyección azimutal - Equidistante</a:t>
            </a:r>
            <a:endParaRPr/>
          </a:p>
        </p:txBody>
      </p:sp>
      <p:sp>
        <p:nvSpPr>
          <p:cNvPr id="277" name="Google Shape;277;p47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47"/>
          <p:cNvSpPr txBox="1"/>
          <p:nvPr>
            <p:ph idx="1" type="body"/>
          </p:nvPr>
        </p:nvSpPr>
        <p:spPr>
          <a:xfrm>
            <a:off x="554125" y="1257600"/>
            <a:ext cx="8069400" cy="24420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Sirve para mantener la </a:t>
            </a:r>
            <a:r>
              <a:rPr b="1" lang="en-US" sz="3000">
                <a:solidFill>
                  <a:schemeClr val="accent1"/>
                </a:solidFill>
              </a:rPr>
              <a:t>escala de las distancias</a:t>
            </a:r>
            <a:r>
              <a:rPr lang="en-US" sz="3000"/>
              <a:t> entre los lugares de la región representada respecto al centro del mapa. 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3000"/>
            </a:br>
            <a:br>
              <a:rPr lang="en-US" sz="3000"/>
            </a:br>
            <a:br>
              <a:rPr lang="en-US" sz="3000"/>
            </a:br>
            <a:br>
              <a:rPr lang="en-US" sz="3000"/>
            </a:br>
            <a:br>
              <a:rPr lang="en-US" sz="3000"/>
            </a:b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https://es.qwe.wiki/wiki/Azimuthal_equidistant_projection</a:t>
            </a:r>
            <a:endParaRPr sz="2000"/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899" y="3699600"/>
            <a:ext cx="4590575" cy="45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0038" y="3666100"/>
            <a:ext cx="5238475" cy="52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8623525" y="1257600"/>
            <a:ext cx="7244700" cy="2895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000"/>
              <a:t>Las deformaciones son </a:t>
            </a:r>
            <a:r>
              <a:rPr b="1" lang="en-US" sz="3000">
                <a:solidFill>
                  <a:schemeClr val="accent1"/>
                </a:solidFill>
              </a:rPr>
              <a:t>mínimas cerca del punto de tangencia</a:t>
            </a:r>
            <a:r>
              <a:rPr lang="en-US" sz="3000"/>
              <a:t> del plano de proyección, y se acentúan al alejarse de él.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Tipos de proyecciones (según corte)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8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 rotWithShape="1">
          <a:blip r:embed="rId3">
            <a:alphaModFix/>
          </a:blip>
          <a:srcRect b="29730" l="0" r="0" t="0"/>
          <a:stretch/>
        </p:blipFill>
        <p:spPr>
          <a:xfrm>
            <a:off x="554127" y="1257610"/>
            <a:ext cx="7142924" cy="763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8"/>
          <p:cNvPicPr preferRelativeResize="0"/>
          <p:nvPr/>
        </p:nvPicPr>
        <p:blipFill rotWithShape="1">
          <a:blip r:embed="rId3">
            <a:alphaModFix/>
          </a:blip>
          <a:srcRect b="0" l="0" r="0" t="69736"/>
          <a:stretch/>
        </p:blipFill>
        <p:spPr>
          <a:xfrm>
            <a:off x="8666227" y="1257600"/>
            <a:ext cx="7142924" cy="328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Muchas más proyecciones</a:t>
            </a:r>
            <a:endParaRPr/>
          </a:p>
        </p:txBody>
      </p:sp>
      <p:sp>
        <p:nvSpPr>
          <p:cNvPr id="295" name="Google Shape;295;p49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554125" y="1257600"/>
            <a:ext cx="151476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https://es.qwe.wiki/wiki/List_of_map_projections</a:t>
            </a:r>
            <a:endParaRPr sz="3000"/>
          </a:p>
        </p:txBody>
      </p:sp>
      <p:pic>
        <p:nvPicPr>
          <p:cNvPr id="297" name="Google Shape;2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500" y="1214438"/>
            <a:ext cx="13335000" cy="67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¿Por qué ver proyecciones?</a:t>
            </a:r>
            <a:endParaRPr/>
          </a:p>
        </p:txBody>
      </p:sp>
      <p:sp>
        <p:nvSpPr>
          <p:cNvPr id="303" name="Google Shape;303;p50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554125" y="1257600"/>
            <a:ext cx="81942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Pasar de 3D a 2D no se logra perfectamente. Se debe </a:t>
            </a:r>
            <a:r>
              <a:rPr b="1" lang="en-US" sz="2800">
                <a:solidFill>
                  <a:schemeClr val="accent1"/>
                </a:solidFill>
              </a:rPr>
              <a:t>ceder</a:t>
            </a:r>
            <a:r>
              <a:rPr lang="en-US" sz="2800"/>
              <a:t> en algún punto.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Es una </a:t>
            </a:r>
            <a:r>
              <a:rPr b="1" lang="en-US" sz="2800">
                <a:solidFill>
                  <a:schemeClr val="accent1"/>
                </a:solidFill>
              </a:rPr>
              <a:t>decisión de diseño</a:t>
            </a:r>
            <a:r>
              <a:rPr lang="en-US" sz="2800"/>
              <a:t> a considerar en este tipo de visualización.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http://detopografia.blogspot.com/2013/10/le-elipse-indicatriz-de-tissot-teoria.html</a:t>
            </a:r>
            <a:r>
              <a:rPr lang="en-US" sz="1900"/>
              <a:t>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https://es.wikipedia.org/wiki/Indicatriz_de_Tissot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8275" y="297150"/>
            <a:ext cx="2703675" cy="26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1200" y="3477613"/>
            <a:ext cx="51054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554125" y="1257600"/>
            <a:ext cx="151476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Proyección cartográfica.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datos geoespaciales.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Geograficos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Campos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grafos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en texto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-US" sz="3000"/>
              <a:t>Aplicación web - Kepler.gl</a:t>
            </a:r>
            <a:endParaRPr sz="3000"/>
          </a:p>
        </p:txBody>
      </p:sp>
      <p:sp>
        <p:nvSpPr>
          <p:cNvPr id="312" name="Google Shape;312;p51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Contenidos</a:t>
            </a:r>
            <a:endParaRPr/>
          </a:p>
        </p:txBody>
      </p:sp>
      <p:sp>
        <p:nvSpPr>
          <p:cNvPr id="313" name="Google Shape;313;p51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52"/>
          <p:cNvGrpSpPr/>
          <p:nvPr/>
        </p:nvGrpSpPr>
        <p:grpSpPr>
          <a:xfrm>
            <a:off x="10222659" y="1868319"/>
            <a:ext cx="5940775" cy="5167739"/>
            <a:chOff x="8308975" y="2373275"/>
            <a:chExt cx="5124450" cy="4533900"/>
          </a:xfrm>
        </p:grpSpPr>
        <p:pic>
          <p:nvPicPr>
            <p:cNvPr id="319" name="Google Shape;319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08975" y="2373275"/>
              <a:ext cx="5124450" cy="453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52"/>
            <p:cNvSpPr/>
            <p:nvPr/>
          </p:nvSpPr>
          <p:spPr>
            <a:xfrm>
              <a:off x="9242025" y="3045250"/>
              <a:ext cx="1078200" cy="1257600"/>
            </a:xfrm>
            <a:prstGeom prst="mathMultiply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2"/>
            <p:cNvSpPr/>
            <p:nvPr/>
          </p:nvSpPr>
          <p:spPr>
            <a:xfrm>
              <a:off x="11236850" y="3045250"/>
              <a:ext cx="1078200" cy="1257600"/>
            </a:xfrm>
            <a:prstGeom prst="mathMultiply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2"/>
            <p:cNvSpPr/>
            <p:nvPr/>
          </p:nvSpPr>
          <p:spPr>
            <a:xfrm>
              <a:off x="11236850" y="4333500"/>
              <a:ext cx="1078200" cy="1257600"/>
            </a:xfrm>
            <a:prstGeom prst="mathMultiply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2"/>
            <p:cNvSpPr/>
            <p:nvPr/>
          </p:nvSpPr>
          <p:spPr>
            <a:xfrm>
              <a:off x="9242025" y="4333500"/>
              <a:ext cx="1078200" cy="1257600"/>
            </a:xfrm>
            <a:prstGeom prst="mathMultiply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52"/>
          <p:cNvSpPr txBox="1"/>
          <p:nvPr>
            <p:ph idx="1" type="body"/>
          </p:nvPr>
        </p:nvSpPr>
        <p:spPr>
          <a:xfrm>
            <a:off x="554125" y="1257600"/>
            <a:ext cx="10077600" cy="6952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La visualización de datos espaciales tiene como característica inherente el describir objetos y fenómenos con una ubicación específica en el mundo, por medio de:</a:t>
            </a:r>
            <a:endParaRPr sz="3000"/>
          </a:p>
          <a:p>
            <a:pPr indent="-419100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2300"/>
              <a:t>Mapas y sus proyecciones.</a:t>
            </a:r>
            <a:endParaRPr sz="2300"/>
          </a:p>
          <a:p>
            <a:pPr indent="-374650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Noto Sans Symbols"/>
              <a:buChar char="○"/>
            </a:pPr>
            <a:r>
              <a:rPr lang="en-US" sz="2300"/>
              <a:t>Tipos de datos a representar. </a:t>
            </a:r>
            <a:endParaRPr sz="2300"/>
          </a:p>
          <a:p>
            <a:pPr indent="-374650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Noto Sans Symbols"/>
              <a:buChar char="○"/>
            </a:pPr>
            <a:r>
              <a:rPr lang="en-US" sz="2300"/>
              <a:t>Gráficos específicos de acuerdo a la información a presentar.</a:t>
            </a:r>
            <a:endParaRPr sz="3000"/>
          </a:p>
          <a:p>
            <a:pPr indent="-4191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oto Sans Symbols"/>
              <a:buChar char="●"/>
            </a:pPr>
            <a:r>
              <a:rPr lang="en-US" sz="3000"/>
              <a:t>Tenemos que tomar ciertas </a:t>
            </a:r>
            <a:r>
              <a:rPr b="1" lang="en-US" sz="3000">
                <a:solidFill>
                  <a:schemeClr val="accent1"/>
                </a:solidFill>
              </a:rPr>
              <a:t>decisiones</a:t>
            </a:r>
            <a:r>
              <a:rPr lang="en-US" sz="3000"/>
              <a:t> para visualizar datos espaciales.</a:t>
            </a:r>
            <a:endParaRPr sz="3000"/>
          </a:p>
          <a:p>
            <a:pPr indent="-4191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oto Sans Symbols"/>
              <a:buChar char="●"/>
            </a:pPr>
            <a:r>
              <a:rPr lang="en-US" sz="3000"/>
              <a:t>El canal de “posición” </a:t>
            </a:r>
            <a:r>
              <a:rPr b="1" lang="en-US" sz="3000">
                <a:solidFill>
                  <a:schemeClr val="accent1"/>
                </a:solidFill>
              </a:rPr>
              <a:t>no puede</a:t>
            </a:r>
            <a:r>
              <a:rPr lang="en-US" sz="3000"/>
              <a:t> ser directamente codificado con otros atributos.</a:t>
            </a:r>
            <a:endParaRPr sz="3000"/>
          </a:p>
        </p:txBody>
      </p:sp>
      <p:sp>
        <p:nvSpPr>
          <p:cNvPr id="325" name="Google Shape;325;p52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datos geográficos</a:t>
            </a:r>
            <a:endParaRPr/>
          </a:p>
        </p:txBody>
      </p:sp>
      <p:sp>
        <p:nvSpPr>
          <p:cNvPr id="326" name="Google Shape;326;p52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554125" y="1486200"/>
            <a:ext cx="6706200" cy="6952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-US" sz="2800"/>
              <a:t>Visualizan </a:t>
            </a:r>
            <a:r>
              <a:rPr b="1" lang="en-US" sz="2800">
                <a:solidFill>
                  <a:schemeClr val="accent1"/>
                </a:solidFill>
              </a:rPr>
              <a:t>fenómenos puntuales</a:t>
            </a:r>
            <a:r>
              <a:rPr lang="en-US" sz="2800"/>
              <a:t> colocando un símbolo o píxel donde se produce el fenómeno.</a:t>
            </a:r>
            <a:br>
              <a:rPr lang="en-US" sz="2800"/>
            </a:br>
            <a:endParaRPr sz="2800"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2800"/>
              <a:t>Se usan círculos, barras, cuadrados, etc. El valor está codificado por </a:t>
            </a:r>
            <a:r>
              <a:rPr b="1" lang="en-US" sz="2800">
                <a:solidFill>
                  <a:schemeClr val="accent1"/>
                </a:solidFill>
              </a:rPr>
              <a:t>tamaño o color</a:t>
            </a:r>
            <a:r>
              <a:rPr lang="en-US" sz="2800"/>
              <a:t>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3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Mapa de puntos</a:t>
            </a:r>
            <a:endParaRPr/>
          </a:p>
        </p:txBody>
      </p:sp>
      <p:pic>
        <p:nvPicPr>
          <p:cNvPr id="333" name="Google Shape;33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0198" y="1948335"/>
            <a:ext cx="8161527" cy="431155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3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idx="1" type="body"/>
          </p:nvPr>
        </p:nvSpPr>
        <p:spPr>
          <a:xfrm>
            <a:off x="554125" y="1486200"/>
            <a:ext cx="6706200" cy="6952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>
                <a:solidFill>
                  <a:schemeClr val="accent1"/>
                </a:solidFill>
              </a:rPr>
              <a:t>Ventaja</a:t>
            </a:r>
            <a:r>
              <a:rPr lang="en-US" sz="2800"/>
              <a:t>: gran facilidad de comprensión e ilustran la variación de una cierta densidad espacial.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>
                <a:solidFill>
                  <a:schemeClr val="accent1"/>
                </a:solidFill>
              </a:rPr>
              <a:t>Desventaja</a:t>
            </a:r>
            <a:r>
              <a:rPr lang="en-US" sz="2800"/>
              <a:t>: Su realización lleva tiempo y es necesario estudiar los factores que controlan la distribución de la variable en el mapa, adquirir información, etc.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40" name="Google Shape;340;p54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Mapa de puntos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0198" y="1948335"/>
            <a:ext cx="8161527" cy="431155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4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554125" y="1486200"/>
            <a:ext cx="6706200" cy="6952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Muestra áreas geográficas divididas o regiones coloreadas en relación con una variable numérica.</a:t>
            </a:r>
            <a:br>
              <a:rPr lang="en-US" sz="2600"/>
            </a:b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b="1" lang="en-US" sz="2600">
                <a:solidFill>
                  <a:schemeClr val="accent1"/>
                </a:solidFill>
              </a:rPr>
              <a:t>Ventaja</a:t>
            </a:r>
            <a:r>
              <a:rPr lang="en-US" sz="2600"/>
              <a:t>: Permite estudiar cómo evoluciona una variable a lo largo de un territorio.</a:t>
            </a:r>
            <a:br>
              <a:rPr lang="en-US" sz="2600"/>
            </a:b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b="1" lang="en-US" sz="2600">
                <a:solidFill>
                  <a:schemeClr val="accent1"/>
                </a:solidFill>
              </a:rPr>
              <a:t>Desventaja</a:t>
            </a:r>
            <a:r>
              <a:rPr lang="en-US" sz="2600"/>
              <a:t>: Las regiones con tamaños más grandes tienden a tener un mayor peso en la interpretación del mapa, que incluye un sesgo.</a:t>
            </a:r>
            <a:endParaRPr sz="2600"/>
          </a:p>
        </p:txBody>
      </p:sp>
      <p:sp>
        <p:nvSpPr>
          <p:cNvPr id="348" name="Google Shape;348;p55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Mapa de coropleta</a:t>
            </a:r>
            <a:endParaRPr/>
          </a:p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7127" y="489937"/>
            <a:ext cx="6273784" cy="388687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5"/>
          <p:cNvSpPr txBox="1"/>
          <p:nvPr/>
        </p:nvSpPr>
        <p:spPr>
          <a:xfrm>
            <a:off x="8687125" y="5222250"/>
            <a:ext cx="62739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Tasa de desempleo el 2006 en cada “</a:t>
            </a:r>
            <a:r>
              <a:rPr i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county</a:t>
            </a: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” de EEUU.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51" name="Google Shape;3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2725" y="6394050"/>
            <a:ext cx="8690874" cy="188575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5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554200" y="425100"/>
            <a:ext cx="15147600" cy="84261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El framework de Tamara Munzner </a:t>
            </a:r>
            <a:r>
              <a:rPr b="1" lang="en-US" sz="3000"/>
              <a:t>se abstrae de los datos</a:t>
            </a:r>
            <a:r>
              <a:rPr lang="en-US" sz="3000"/>
              <a:t>. Esto implica que sus tareas (why) no se debn definir en función de los datos.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Si quiero comparar diferentes valores del precio de un auto. Entonces digo: “comparar valores de un atributo”.</a:t>
            </a:r>
            <a:endParaRPr sz="30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3000"/>
            </a:b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i="1" lang="en-US" sz="3000"/>
              <a:t>Target known</a:t>
            </a:r>
            <a:r>
              <a:rPr lang="en-US" sz="3000"/>
              <a:t> implica que </a:t>
            </a:r>
            <a:r>
              <a:rPr b="1" lang="en-US" sz="3000"/>
              <a:t>se</a:t>
            </a:r>
            <a:r>
              <a:rPr lang="en-US" sz="3000"/>
              <a:t> la identidad del dato que estoy buscando, buscar por una propiedad del dato implica que no sé </a:t>
            </a:r>
            <a:r>
              <a:rPr lang="en-US" sz="3000"/>
              <a:t>cuál</a:t>
            </a:r>
            <a:r>
              <a:rPr lang="en-US" sz="3000"/>
              <a:t> dato es en específico</a:t>
            </a:r>
            <a:r>
              <a:rPr lang="en-US" sz="3000"/>
              <a:t>.</a:t>
            </a:r>
            <a:br>
              <a:rPr lang="en-US" sz="3000"/>
            </a:br>
            <a:endParaRPr sz="3000"/>
          </a:p>
        </p:txBody>
      </p:sp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775" y="3863425"/>
            <a:ext cx="73533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idx="1" type="body"/>
          </p:nvPr>
        </p:nvSpPr>
        <p:spPr>
          <a:xfrm>
            <a:off x="554125" y="1257600"/>
            <a:ext cx="8023500" cy="6952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Tipo específico de transformación de mapa, donde las regiones se redimensionan de acuerdo con una variable relacionada geográficamente.</a:t>
            </a:r>
            <a:endParaRPr sz="26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2600"/>
            </a:br>
            <a:r>
              <a:rPr lang="en-US" sz="2600"/>
              <a:t>Las regiones se colorean de acuerdo con otro atributo numérico o categórico.</a:t>
            </a:r>
            <a:br>
              <a:rPr lang="en-US" sz="2600"/>
            </a:br>
            <a:endParaRPr sz="2600"/>
          </a:p>
          <a:p>
            <a:pPr indent="-3937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b="1" lang="en-US" sz="2600">
                <a:solidFill>
                  <a:schemeClr val="accent1"/>
                </a:solidFill>
              </a:rPr>
              <a:t>Ventaja</a:t>
            </a:r>
            <a:r>
              <a:rPr lang="en-US" sz="2600"/>
              <a:t>: Evitan el problema de los mapas coropléticos a través de la distorsión.</a:t>
            </a:r>
            <a:br>
              <a:rPr lang="en-US" sz="2600"/>
            </a:br>
            <a:endParaRPr sz="2600"/>
          </a:p>
          <a:p>
            <a:pPr indent="-3937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b="1" lang="en-US" sz="2600">
                <a:solidFill>
                  <a:schemeClr val="accent1"/>
                </a:solidFill>
              </a:rPr>
              <a:t>Desventaja</a:t>
            </a:r>
            <a:r>
              <a:rPr lang="en-US" sz="2600"/>
              <a:t>: Distorsiona los límites reales y, por lo tanto, hace que el mapa sea más difícil de identificar.</a:t>
            </a:r>
            <a:endParaRPr sz="2600"/>
          </a:p>
        </p:txBody>
      </p:sp>
      <p:sp>
        <p:nvSpPr>
          <p:cNvPr id="358" name="Google Shape;358;p56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Cartograma</a:t>
            </a:r>
            <a:endParaRPr/>
          </a:p>
        </p:txBody>
      </p:sp>
      <p:pic>
        <p:nvPicPr>
          <p:cNvPr id="359" name="Google Shape;359;p56"/>
          <p:cNvPicPr preferRelativeResize="0"/>
          <p:nvPr/>
        </p:nvPicPr>
        <p:blipFill rotWithShape="1">
          <a:blip r:embed="rId3">
            <a:alphaModFix/>
          </a:blip>
          <a:srcRect b="6716" l="56804" r="3894" t="0"/>
          <a:stretch/>
        </p:blipFill>
        <p:spPr>
          <a:xfrm>
            <a:off x="12055609" y="4584188"/>
            <a:ext cx="4167066" cy="415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6"/>
          <p:cNvPicPr preferRelativeResize="0"/>
          <p:nvPr/>
        </p:nvPicPr>
        <p:blipFill rotWithShape="1">
          <a:blip r:embed="rId3">
            <a:alphaModFix/>
          </a:blip>
          <a:srcRect b="4861" l="4051" r="56647" t="0"/>
          <a:stretch/>
        </p:blipFill>
        <p:spPr>
          <a:xfrm>
            <a:off x="8577649" y="804850"/>
            <a:ext cx="4167066" cy="424173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6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idx="1" type="body"/>
          </p:nvPr>
        </p:nvSpPr>
        <p:spPr>
          <a:xfrm>
            <a:off x="554125" y="1257600"/>
            <a:ext cx="8023500" cy="6952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Muestran movimientos lineales. Se usan líneas en forma de flecha indicando </a:t>
            </a:r>
            <a:r>
              <a:rPr b="1" lang="en-US" sz="3000">
                <a:solidFill>
                  <a:schemeClr val="accent1"/>
                </a:solidFill>
              </a:rPr>
              <a:t>dirección y sentido del flujo</a:t>
            </a:r>
            <a:r>
              <a:rPr lang="en-US" sz="3000"/>
              <a:t>.</a:t>
            </a:r>
            <a:br>
              <a:rPr lang="en-US" sz="3000"/>
            </a:br>
            <a:endParaRPr sz="3000"/>
          </a:p>
          <a:p>
            <a:pPr indent="-4191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El uso de línea permite representar el tipo de movimiento que se da y La cantidad de movimiento que se está dando.</a:t>
            </a:r>
            <a:endParaRPr sz="3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El ancho de las líneas generalmente codifica la cantidad de movimiento,.</a:t>
            </a:r>
            <a:endParaRPr sz="3000"/>
          </a:p>
        </p:txBody>
      </p:sp>
      <p:sp>
        <p:nvSpPr>
          <p:cNvPr id="367" name="Google Shape;367;p57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Mapa de flujo</a:t>
            </a:r>
            <a:endParaRPr/>
          </a:p>
        </p:txBody>
      </p:sp>
      <p:pic>
        <p:nvPicPr>
          <p:cNvPr id="368" name="Google Shape;36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7625" y="1799400"/>
            <a:ext cx="7620474" cy="57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7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GridMap</a:t>
            </a:r>
            <a:endParaRPr/>
          </a:p>
        </p:txBody>
      </p:sp>
      <p:pic>
        <p:nvPicPr>
          <p:cNvPr id="375" name="Google Shape;37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388" y="1409279"/>
            <a:ext cx="6870700" cy="45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953" y="1614931"/>
            <a:ext cx="5359688" cy="2817664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7" name="Google Shape;377;p58"/>
          <p:cNvCxnSpPr/>
          <p:nvPr/>
        </p:nvCxnSpPr>
        <p:spPr>
          <a:xfrm flipH="1" rot="10800000">
            <a:off x="6305528" y="2258417"/>
            <a:ext cx="6218700" cy="591900"/>
          </a:xfrm>
          <a:prstGeom prst="straightConnector1">
            <a:avLst/>
          </a:prstGeom>
          <a:noFill/>
          <a:ln cap="flat" cmpd="sng" w="38100">
            <a:solidFill>
              <a:srgbClr val="415167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78" name="Google Shape;37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6953" y="4716951"/>
            <a:ext cx="5350511" cy="2817666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9" name="Google Shape;379;p58"/>
          <p:cNvCxnSpPr/>
          <p:nvPr/>
        </p:nvCxnSpPr>
        <p:spPr>
          <a:xfrm>
            <a:off x="3460728" y="3315050"/>
            <a:ext cx="8984100" cy="2047800"/>
          </a:xfrm>
          <a:prstGeom prst="straightConnector1">
            <a:avLst/>
          </a:prstGeom>
          <a:noFill/>
          <a:ln cap="flat" cmpd="sng" w="38100">
            <a:solidFill>
              <a:srgbClr val="41516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0" name="Google Shape;380;p58"/>
          <p:cNvSpPr txBox="1"/>
          <p:nvPr/>
        </p:nvSpPr>
        <p:spPr>
          <a:xfrm>
            <a:off x="390650" y="6230850"/>
            <a:ext cx="8984100" cy="230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Cada estado de EEUU se divide en 100 cuadros</a:t>
            </a:r>
            <a:r>
              <a:rPr lang="en-US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en-US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donde los colores representan la proporción de un tipo de actividad (datos de </a:t>
            </a:r>
            <a:r>
              <a:rPr i="1" lang="en-US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meetup.com</a:t>
            </a:r>
            <a:r>
              <a:rPr i="0" lang="en-US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). </a:t>
            </a:r>
            <a:br>
              <a:rPr i="0" lang="en-US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Al cliquear en un estado, los datos se presentan con un histograma.</a:t>
            </a:r>
            <a:endParaRPr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58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Mapa Hexagonal</a:t>
            </a:r>
            <a:endParaRPr/>
          </a:p>
        </p:txBody>
      </p:sp>
      <p:sp>
        <p:nvSpPr>
          <p:cNvPr id="387" name="Google Shape;387;p59"/>
          <p:cNvSpPr txBox="1"/>
          <p:nvPr/>
        </p:nvSpPr>
        <p:spPr>
          <a:xfrm>
            <a:off x="554125" y="1257600"/>
            <a:ext cx="15147600" cy="27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Crear divisiones sobre un mapa y mostrar activaciones sin distorsionar el mapa como lo haría un cartograma.</a:t>
            </a:r>
            <a:endParaRPr sz="3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8" name="Google Shape;3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738" y="2681273"/>
            <a:ext cx="12128374" cy="61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9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idx="1" type="body"/>
          </p:nvPr>
        </p:nvSpPr>
        <p:spPr>
          <a:xfrm>
            <a:off x="554125" y="1257600"/>
            <a:ext cx="151476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Proyección cartográfica.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datos geoespaciales.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Geograficos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Campos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grafos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en texto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-US" sz="3000"/>
              <a:t>Aplicación web - Kepler.gl</a:t>
            </a:r>
            <a:endParaRPr sz="3000"/>
          </a:p>
        </p:txBody>
      </p:sp>
      <p:sp>
        <p:nvSpPr>
          <p:cNvPr id="395" name="Google Shape;395;p60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Contenidos</a:t>
            </a:r>
            <a:endParaRPr/>
          </a:p>
        </p:txBody>
      </p:sp>
      <p:sp>
        <p:nvSpPr>
          <p:cNvPr id="396" name="Google Shape;396;p60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idx="1" type="body"/>
          </p:nvPr>
        </p:nvSpPr>
        <p:spPr>
          <a:xfrm>
            <a:off x="554125" y="1257600"/>
            <a:ext cx="65430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Son datos con uno o más atributos </a:t>
            </a:r>
            <a:r>
              <a:rPr b="1" lang="en-US" sz="3000"/>
              <a:t>continuos</a:t>
            </a:r>
            <a:r>
              <a:rPr lang="en-US" sz="3000"/>
              <a:t> que están asociados a cada celda en el campo/grilla.</a:t>
            </a:r>
            <a:endParaRPr sz="3000"/>
          </a:p>
          <a:p>
            <a:pPr indent="-419100" lvl="0" marL="457200" rtl="0" algn="l">
              <a:spcBef>
                <a:spcPts val="28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Dependientes del </a:t>
            </a:r>
            <a:r>
              <a:rPr i="1" lang="en-US" sz="3000"/>
              <a:t>sampling</a:t>
            </a:r>
            <a:r>
              <a:rPr lang="en-US" sz="3000"/>
              <a:t> realizado.</a:t>
            </a:r>
            <a:endParaRPr sz="3000"/>
          </a:p>
          <a:p>
            <a:pPr indent="-419100" lvl="0" marL="457200" rtl="0" algn="l">
              <a:spcBef>
                <a:spcPts val="2800"/>
              </a:spcBef>
              <a:spcAft>
                <a:spcPts val="2800"/>
              </a:spcAft>
              <a:buSzPts val="3000"/>
              <a:buChar char="●"/>
            </a:pPr>
            <a:r>
              <a:rPr lang="en-US" sz="3000"/>
              <a:t>Ejemplo típico: Radiografías, campos de vectores (fuerzas, fluidos, etc).</a:t>
            </a:r>
            <a:endParaRPr sz="3000"/>
          </a:p>
        </p:txBody>
      </p:sp>
      <p:sp>
        <p:nvSpPr>
          <p:cNvPr id="402" name="Google Shape;402;p61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campos espaciales</a:t>
            </a:r>
            <a:endParaRPr/>
          </a:p>
        </p:txBody>
      </p:sp>
      <p:sp>
        <p:nvSpPr>
          <p:cNvPr id="403" name="Google Shape;403;p61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8875" y="1991194"/>
            <a:ext cx="9083275" cy="516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Campos espaciales: Un valor</a:t>
            </a:r>
            <a:endParaRPr/>
          </a:p>
        </p:txBody>
      </p:sp>
      <p:sp>
        <p:nvSpPr>
          <p:cNvPr id="410" name="Google Shape;410;p62"/>
          <p:cNvSpPr txBox="1"/>
          <p:nvPr>
            <p:ph idx="1" type="body"/>
          </p:nvPr>
        </p:nvSpPr>
        <p:spPr>
          <a:xfrm>
            <a:off x="554125" y="1257600"/>
            <a:ext cx="15147600" cy="6815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Cuando cada punto en el espacio tiene asociado sólo un valor, se le denomina </a:t>
            </a:r>
            <a:r>
              <a:rPr b="1" lang="en-US">
                <a:solidFill>
                  <a:schemeClr val="accent1"/>
                </a:solidFill>
              </a:rPr>
              <a:t>campo escalar</a:t>
            </a:r>
            <a:r>
              <a:rPr lang="en-US"/>
              <a:t>.</a:t>
            </a:r>
            <a:br>
              <a:rPr lang="en-US"/>
            </a:b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Por ejemplo, en física, un campo escalar puede mostrar la distribución de temperatura en un espacio tridimensional.</a:t>
            </a:r>
            <a:br>
              <a:rPr lang="en-US"/>
            </a:br>
            <a:endParaRPr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Hay tres familias principales, </a:t>
            </a:r>
            <a:r>
              <a:rPr i="1" lang="en-US"/>
              <a:t>idioms </a:t>
            </a:r>
            <a:r>
              <a:rPr lang="en-US"/>
              <a:t>o tipo de visualización para codificar campos escalares:</a:t>
            </a:r>
            <a:endParaRPr/>
          </a:p>
          <a:p>
            <a:pPr indent="-3873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i="1" lang="en-US"/>
              <a:t>Slicing</a:t>
            </a:r>
            <a:r>
              <a:rPr lang="en-US"/>
              <a:t>.</a:t>
            </a:r>
            <a:endParaRPr/>
          </a:p>
          <a:p>
            <a:pPr indent="-3873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i="1" lang="en-US"/>
              <a:t>Isocontours</a:t>
            </a:r>
            <a:r>
              <a:rPr lang="en-US"/>
              <a:t>.</a:t>
            </a:r>
            <a:endParaRPr/>
          </a:p>
          <a:p>
            <a:pPr indent="-3873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i="1" lang="en-US"/>
              <a:t>Direct volume rendering</a:t>
            </a:r>
            <a:r>
              <a:rPr lang="en-US"/>
              <a:t>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11" name="Google Shape;411;p62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>
            <p:ph idx="1" type="body"/>
          </p:nvPr>
        </p:nvSpPr>
        <p:spPr>
          <a:xfrm>
            <a:off x="554125" y="1257600"/>
            <a:ext cx="15147600" cy="28443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información sobre sólo </a:t>
            </a:r>
            <a:r>
              <a:rPr b="1" lang="en-US">
                <a:solidFill>
                  <a:schemeClr val="accent1"/>
                </a:solidFill>
              </a:rPr>
              <a:t>dos dimensiones a la vez</a:t>
            </a:r>
            <a:r>
              <a:rPr lang="en-US"/>
              <a:t> se muestra como una imagen; el corte podría alinearse con los ejes originales del campo espacial o podría tener una orientación arbitraria en el espacio 3D.</a:t>
            </a:r>
            <a:endParaRPr sz="2800"/>
          </a:p>
        </p:txBody>
      </p:sp>
      <p:sp>
        <p:nvSpPr>
          <p:cNvPr id="417" name="Google Shape;417;p63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Slicing</a:t>
            </a:r>
            <a:endParaRPr i="1"/>
          </a:p>
        </p:txBody>
      </p:sp>
      <p:pic>
        <p:nvPicPr>
          <p:cNvPr id="418" name="Google Shape;4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150" y="3285300"/>
            <a:ext cx="12479699" cy="53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3"/>
          <p:cNvSpPr/>
          <p:nvPr/>
        </p:nvSpPr>
        <p:spPr>
          <a:xfrm>
            <a:off x="1842650" y="4374750"/>
            <a:ext cx="4230900" cy="42744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3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"/>
          <p:cNvSpPr txBox="1"/>
          <p:nvPr>
            <p:ph idx="1" type="body"/>
          </p:nvPr>
        </p:nvSpPr>
        <p:spPr>
          <a:xfrm>
            <a:off x="554125" y="1257600"/>
            <a:ext cx="15147600" cy="28443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calculan los </a:t>
            </a:r>
            <a:r>
              <a:rPr b="1" lang="en-US">
                <a:solidFill>
                  <a:schemeClr val="accent1"/>
                </a:solidFill>
              </a:rPr>
              <a:t>datos derivados de geometría superficial</a:t>
            </a:r>
            <a:r>
              <a:rPr lang="en-US"/>
              <a:t> de dimensión inferior y luego se muestra usando técnicas de gráfica computacional: típicamente isosuperficies 2D para un campo 3D o líneas 1D para un campo 2D.</a:t>
            </a:r>
            <a:endParaRPr/>
          </a:p>
        </p:txBody>
      </p:sp>
      <p:sp>
        <p:nvSpPr>
          <p:cNvPr id="426" name="Google Shape;426;p64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Isocontours</a:t>
            </a:r>
            <a:endParaRPr i="1"/>
          </a:p>
        </p:txBody>
      </p:sp>
      <p:pic>
        <p:nvPicPr>
          <p:cNvPr id="427" name="Google Shape;4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150" y="3285300"/>
            <a:ext cx="12479699" cy="53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4"/>
          <p:cNvSpPr/>
          <p:nvPr/>
        </p:nvSpPr>
        <p:spPr>
          <a:xfrm>
            <a:off x="6087100" y="4374875"/>
            <a:ext cx="4230900" cy="42744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4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Isocontours</a:t>
            </a:r>
            <a:endParaRPr i="1"/>
          </a:p>
        </p:txBody>
      </p:sp>
      <p:pic>
        <p:nvPicPr>
          <p:cNvPr id="435" name="Google Shape;4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75" y="1164347"/>
            <a:ext cx="15147599" cy="777015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5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554200" y="425100"/>
            <a:ext cx="15147600" cy="84261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En el WHAT se describe los datos con los conceptos del framework.</a:t>
            </a:r>
            <a:endParaRPr sz="3000"/>
          </a:p>
          <a:p>
            <a:pPr indent="-4191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¿Qué tipo de datos hay?</a:t>
            </a:r>
            <a:endParaRPr sz="3000"/>
          </a:p>
          <a:p>
            <a:pPr indent="-4191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¿Qué tipo de dataset se pueden ocupar?</a:t>
            </a:r>
            <a:endParaRPr sz="3000"/>
          </a:p>
          <a:p>
            <a:pPr indent="-4191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¿Cómo se caracterizan los atributos disponibles?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En el WHY uno intenta buscar la mayor cantidad de </a:t>
            </a:r>
            <a:r>
              <a:rPr b="1" lang="en-US" sz="3000"/>
              <a:t>acciones eficientes</a:t>
            </a:r>
            <a:r>
              <a:rPr lang="en-US" sz="3000"/>
              <a:t> que se pueden hacer. Considerar si el canal usado es eficiente para alguna acción. 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En el WHY, a veces un gráfico permite identificar de forma eficiente más de una cosa como extremos y outliers. 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-US" sz="3000"/>
              <a:t>En el HOW, </a:t>
            </a:r>
            <a:r>
              <a:rPr b="1" lang="en-US" sz="3000"/>
              <a:t>encode</a:t>
            </a:r>
            <a:r>
              <a:rPr lang="en-US" sz="3000"/>
              <a:t> busca indicar qué canales se ocupan en cada atributo. La posición es un canal dentro del </a:t>
            </a:r>
            <a:r>
              <a:rPr b="1" lang="en-US" sz="3000"/>
              <a:t>encode</a:t>
            </a:r>
            <a:r>
              <a:rPr lang="en-US" sz="3000"/>
              <a:t> que se debe tener en cuenta.</a:t>
            </a:r>
            <a:endParaRPr sz="3000"/>
          </a:p>
        </p:txBody>
      </p:sp>
      <p:sp>
        <p:nvSpPr>
          <p:cNvPr id="140" name="Google Shape;140;p30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Isocontours</a:t>
            </a:r>
            <a:endParaRPr i="1"/>
          </a:p>
        </p:txBody>
      </p:sp>
      <p:pic>
        <p:nvPicPr>
          <p:cNvPr id="442" name="Google Shape;4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75" y="1749450"/>
            <a:ext cx="14989700" cy="521137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6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 txBox="1"/>
          <p:nvPr>
            <p:ph idx="1" type="body"/>
          </p:nvPr>
        </p:nvSpPr>
        <p:spPr>
          <a:xfrm>
            <a:off x="554125" y="1257600"/>
            <a:ext cx="15147600" cy="28443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</a:t>
            </a:r>
            <a:r>
              <a:rPr b="1" lang="en-US">
                <a:solidFill>
                  <a:schemeClr val="accent1"/>
                </a:solidFill>
              </a:rPr>
              <a:t>cálculo</a:t>
            </a:r>
            <a:r>
              <a:rPr lang="en-US"/>
              <a:t> para generar una imagen desde un punto de vista 3D particular hace uso de </a:t>
            </a:r>
            <a:r>
              <a:rPr b="1" lang="en-US">
                <a:solidFill>
                  <a:schemeClr val="accent1"/>
                </a:solidFill>
              </a:rPr>
              <a:t>toda la información</a:t>
            </a:r>
            <a:r>
              <a:rPr lang="en-US"/>
              <a:t> en el campo espacial 3D.</a:t>
            </a:r>
            <a:endParaRPr/>
          </a:p>
        </p:txBody>
      </p:sp>
      <p:sp>
        <p:nvSpPr>
          <p:cNvPr id="449" name="Google Shape;449;p67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Direct volume rendering</a:t>
            </a:r>
            <a:endParaRPr i="1"/>
          </a:p>
        </p:txBody>
      </p:sp>
      <p:pic>
        <p:nvPicPr>
          <p:cNvPr id="450" name="Google Shape;4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150" y="3285300"/>
            <a:ext cx="12479699" cy="53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7"/>
          <p:cNvSpPr/>
          <p:nvPr/>
        </p:nvSpPr>
        <p:spPr>
          <a:xfrm>
            <a:off x="10536250" y="3610600"/>
            <a:ext cx="4244400" cy="50388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>
            <p:ph idx="1" type="body"/>
          </p:nvPr>
        </p:nvSpPr>
        <p:spPr>
          <a:xfrm>
            <a:off x="554125" y="1257600"/>
            <a:ext cx="15147600" cy="6815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Cuando cada punto en el espacio tiene asociado más de un valor, se le denomina </a:t>
            </a:r>
            <a:r>
              <a:rPr b="1" lang="en-US">
                <a:solidFill>
                  <a:schemeClr val="accent1"/>
                </a:solidFill>
              </a:rPr>
              <a:t>campo vectorial.</a:t>
            </a:r>
            <a:br>
              <a:rPr lang="en-US"/>
            </a:b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Por ejemplo, en fluidos (</a:t>
            </a:r>
            <a:r>
              <a:rPr i="1" lang="en-US"/>
              <a:t>flows</a:t>
            </a:r>
            <a:r>
              <a:rPr lang="en-US"/>
              <a:t>), cada celda tiene información al menos de dirección y magnitud.</a:t>
            </a:r>
            <a:br>
              <a:rPr lang="en-US"/>
            </a:br>
            <a:endParaRPr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Hay cuatro familias principales, </a:t>
            </a:r>
            <a:r>
              <a:rPr i="1" lang="en-US"/>
              <a:t>idioms </a:t>
            </a:r>
            <a:r>
              <a:rPr lang="en-US"/>
              <a:t>o</a:t>
            </a:r>
            <a:r>
              <a:rPr i="1" lang="en-US"/>
              <a:t> </a:t>
            </a:r>
            <a:r>
              <a:rPr lang="en-US"/>
              <a:t>tipo de visualización para codificar campos escalares:</a:t>
            </a:r>
            <a:endParaRPr/>
          </a:p>
          <a:p>
            <a:pPr indent="-3873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i="1" lang="en-US" sz="2500"/>
              <a:t>Flow glyphs.</a:t>
            </a:r>
            <a:endParaRPr i="1"/>
          </a:p>
          <a:p>
            <a:pPr indent="-3873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i="1" lang="en-US" sz="2500"/>
              <a:t>Geometric flow.</a:t>
            </a:r>
            <a:endParaRPr i="1"/>
          </a:p>
          <a:p>
            <a:pPr indent="-3873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i="1" lang="en-US" sz="2500"/>
              <a:t>Texture flow.</a:t>
            </a:r>
            <a:endParaRPr i="1"/>
          </a:p>
          <a:p>
            <a:pPr indent="-3873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i="1" lang="en-US"/>
              <a:t>F</a:t>
            </a:r>
            <a:r>
              <a:rPr i="1" lang="en-US" sz="2500"/>
              <a:t>eature flow.</a:t>
            </a:r>
            <a:endParaRPr sz="2800"/>
          </a:p>
        </p:txBody>
      </p:sp>
      <p:sp>
        <p:nvSpPr>
          <p:cNvPr id="458" name="Google Shape;458;p68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Campos espaciales: N valores</a:t>
            </a:r>
            <a:endParaRPr/>
          </a:p>
        </p:txBody>
      </p:sp>
      <p:sp>
        <p:nvSpPr>
          <p:cNvPr id="459" name="Google Shape;459;p68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/>
          <p:nvPr>
            <p:ph idx="1" type="body"/>
          </p:nvPr>
        </p:nvSpPr>
        <p:spPr>
          <a:xfrm>
            <a:off x="554125" y="1257600"/>
            <a:ext cx="15147600" cy="6815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Presenta un </a:t>
            </a:r>
            <a:r>
              <a:rPr b="1" lang="en-US">
                <a:solidFill>
                  <a:schemeClr val="accent1"/>
                </a:solidFill>
              </a:rPr>
              <a:t>glifo</a:t>
            </a:r>
            <a:r>
              <a:rPr lang="en-US"/>
              <a:t> en cada celda usando información local.</a:t>
            </a:r>
            <a:br>
              <a:rPr lang="en-US"/>
            </a:b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Uno de los objetos básicos es la flecha, codificando magnitud (largo) y dirección del flujo (flecha). Se pueden poner varias flechas por celda.</a:t>
            </a:r>
            <a:endParaRPr/>
          </a:p>
        </p:txBody>
      </p:sp>
      <p:sp>
        <p:nvSpPr>
          <p:cNvPr id="465" name="Google Shape;465;p69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Flow glyphs</a:t>
            </a:r>
            <a:endParaRPr i="1"/>
          </a:p>
        </p:txBody>
      </p:sp>
      <p:pic>
        <p:nvPicPr>
          <p:cNvPr id="466" name="Google Shape;466;p69"/>
          <p:cNvPicPr preferRelativeResize="0"/>
          <p:nvPr/>
        </p:nvPicPr>
        <p:blipFill rotWithShape="1">
          <a:blip r:embed="rId3">
            <a:alphaModFix/>
          </a:blip>
          <a:srcRect b="0" l="0" r="50354" t="0"/>
          <a:stretch/>
        </p:blipFill>
        <p:spPr>
          <a:xfrm>
            <a:off x="1106425" y="3748950"/>
            <a:ext cx="5185399" cy="51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9"/>
          <p:cNvPicPr preferRelativeResize="0"/>
          <p:nvPr/>
        </p:nvPicPr>
        <p:blipFill rotWithShape="1">
          <a:blip r:embed="rId3">
            <a:alphaModFix/>
          </a:blip>
          <a:srcRect b="0" l="50354" r="0" t="0"/>
          <a:stretch/>
        </p:blipFill>
        <p:spPr>
          <a:xfrm>
            <a:off x="9608275" y="3748950"/>
            <a:ext cx="5185399" cy="51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9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/>
          <p:nvPr>
            <p:ph idx="1" type="body"/>
          </p:nvPr>
        </p:nvSpPr>
        <p:spPr>
          <a:xfrm>
            <a:off x="554125" y="1257600"/>
            <a:ext cx="15147600" cy="6815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Se calculan </a:t>
            </a:r>
            <a:r>
              <a:rPr b="1" lang="en-US">
                <a:solidFill>
                  <a:schemeClr val="accent1"/>
                </a:solidFill>
              </a:rPr>
              <a:t>trayectorias</a:t>
            </a:r>
            <a:r>
              <a:rPr lang="en-US"/>
              <a:t> derivadas a partir de algunos puntos semilla.</a:t>
            </a:r>
            <a:br>
              <a:rPr lang="en-US"/>
            </a:b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Inspirado en experimentos de física (e.g. Túneles de viento).</a:t>
            </a:r>
            <a:endParaRPr/>
          </a:p>
        </p:txBody>
      </p:sp>
      <p:sp>
        <p:nvSpPr>
          <p:cNvPr id="474" name="Google Shape;474;p70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Geometric</a:t>
            </a:r>
            <a:r>
              <a:rPr lang="en-US"/>
              <a:t> </a:t>
            </a:r>
            <a:r>
              <a:rPr i="1" lang="en-US"/>
              <a:t>Flow</a:t>
            </a:r>
            <a:endParaRPr i="1"/>
          </a:p>
        </p:txBody>
      </p:sp>
      <p:pic>
        <p:nvPicPr>
          <p:cNvPr id="475" name="Google Shape;4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25" y="3601227"/>
            <a:ext cx="4238625" cy="413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088" y="3601225"/>
            <a:ext cx="4301577" cy="42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3088" y="3601225"/>
            <a:ext cx="4238625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0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1"/>
          <p:cNvSpPr txBox="1"/>
          <p:nvPr>
            <p:ph idx="1" type="body"/>
          </p:nvPr>
        </p:nvSpPr>
        <p:spPr>
          <a:xfrm>
            <a:off x="554125" y="1257600"/>
            <a:ext cx="9054000" cy="6815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Como en el </a:t>
            </a:r>
            <a:r>
              <a:rPr i="1" lang="en-US"/>
              <a:t>geometric flow</a:t>
            </a:r>
            <a:r>
              <a:rPr lang="en-US"/>
              <a:t>, hay un pre-cálculo involucrado, pero de muchos puntos de lugar de semillas.</a:t>
            </a:r>
            <a:br>
              <a:rPr lang="en-US"/>
            </a:b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Es costoso computacionalmente, requiere hardware especializado, por lo que se suelen usar más en campos 2D.</a:t>
            </a:r>
            <a:endParaRPr/>
          </a:p>
        </p:txBody>
      </p:sp>
      <p:sp>
        <p:nvSpPr>
          <p:cNvPr id="484" name="Google Shape;484;p71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Texture glyphs</a:t>
            </a:r>
            <a:endParaRPr i="1"/>
          </a:p>
        </p:txBody>
      </p:sp>
      <p:pic>
        <p:nvPicPr>
          <p:cNvPr id="485" name="Google Shape;4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5304" y="1612454"/>
            <a:ext cx="6460850" cy="64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1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2"/>
          <p:cNvSpPr txBox="1"/>
          <p:nvPr>
            <p:ph idx="1" type="body"/>
          </p:nvPr>
        </p:nvSpPr>
        <p:spPr>
          <a:xfrm>
            <a:off x="554125" y="1257600"/>
            <a:ext cx="15147600" cy="6815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Se basan en cálculos que consideran todo el campo vectorial para encontrar explícitamente estructuras de interés:</a:t>
            </a:r>
            <a:endParaRPr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/>
              <a:t>Puntos críticos (donde la velocidad del campo desaparece).</a:t>
            </a:r>
            <a:endParaRPr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/>
              <a:t>Vórtices.</a:t>
            </a:r>
            <a:endParaRPr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/>
              <a:t>Olas de Choque.</a:t>
            </a:r>
            <a:br>
              <a:rPr lang="en-US"/>
            </a:b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Los </a:t>
            </a:r>
            <a:r>
              <a:rPr i="1" lang="en-US"/>
              <a:t>idioms</a:t>
            </a:r>
            <a:r>
              <a:rPr lang="en-US"/>
              <a:t> anteriores esperan que el usuario infiera estas estructuras, por lo tanto, </a:t>
            </a:r>
            <a:r>
              <a:rPr i="1" lang="en-US"/>
              <a:t>los idioms feature flow</a:t>
            </a:r>
            <a:r>
              <a:rPr lang="en-US"/>
              <a:t> suelen ser más costosos en términos computacionales.</a:t>
            </a:r>
            <a:endParaRPr/>
          </a:p>
        </p:txBody>
      </p:sp>
      <p:sp>
        <p:nvSpPr>
          <p:cNvPr id="492" name="Google Shape;492;p72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Feature Flow</a:t>
            </a:r>
            <a:endParaRPr i="1"/>
          </a:p>
        </p:txBody>
      </p:sp>
      <p:pic>
        <p:nvPicPr>
          <p:cNvPr id="493" name="Google Shape;4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402" y="5986789"/>
            <a:ext cx="12789175" cy="28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2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3"/>
          <p:cNvSpPr txBox="1"/>
          <p:nvPr>
            <p:ph idx="1" type="body"/>
          </p:nvPr>
        </p:nvSpPr>
        <p:spPr>
          <a:xfrm>
            <a:off x="554125" y="1257600"/>
            <a:ext cx="151476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Proyección cartográfica.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datos geoespaciales.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Geograficos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Campos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grafos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en texto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-US" sz="3000"/>
              <a:t>Aplicación web - Kepler.gl</a:t>
            </a:r>
            <a:endParaRPr sz="3000"/>
          </a:p>
        </p:txBody>
      </p:sp>
      <p:sp>
        <p:nvSpPr>
          <p:cNvPr id="500" name="Google Shape;500;p73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Contenidos</a:t>
            </a:r>
            <a:endParaRPr/>
          </a:p>
        </p:txBody>
      </p:sp>
      <p:sp>
        <p:nvSpPr>
          <p:cNvPr id="501" name="Google Shape;501;p73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4"/>
          <p:cNvSpPr txBox="1"/>
          <p:nvPr>
            <p:ph idx="1" type="body"/>
          </p:nvPr>
        </p:nvSpPr>
        <p:spPr>
          <a:xfrm>
            <a:off x="554125" y="1257600"/>
            <a:ext cx="6635400" cy="7470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Una red es un conjunto de </a:t>
            </a:r>
            <a:r>
              <a:rPr lang="en-US" sz="3000"/>
              <a:t>ítems (nodos) donde existe una relación/vínculo (link)</a:t>
            </a:r>
            <a:r>
              <a:rPr lang="en-US" sz="3000"/>
              <a:t> entre ellos.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en-US" sz="3000"/>
              <a:t>En el modelo anidado de visualización, se distinguen tres forma distintas de visualizar redes:</a:t>
            </a:r>
            <a:endParaRPr sz="3000"/>
          </a:p>
          <a:p>
            <a:pPr indent="-419100" lvl="0" marL="457200" rtl="0" algn="l">
              <a:spcBef>
                <a:spcPts val="28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Los diagramas nodo-enlace (grafos)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Las matrices de adyacencia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Los gráficos tipo encierro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07" name="Google Shape;507;p74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redes</a:t>
            </a:r>
            <a:endParaRPr/>
          </a:p>
        </p:txBody>
      </p:sp>
      <p:pic>
        <p:nvPicPr>
          <p:cNvPr id="508" name="Google Shape;5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450" y="1162050"/>
            <a:ext cx="8587574" cy="7113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4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"/>
          <p:cNvSpPr txBox="1"/>
          <p:nvPr>
            <p:ph idx="1" type="body"/>
          </p:nvPr>
        </p:nvSpPr>
        <p:spPr>
          <a:xfrm>
            <a:off x="554125" y="1257600"/>
            <a:ext cx="8871300" cy="7470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Un grafo es una </a:t>
            </a:r>
            <a:r>
              <a:rPr b="1" lang="en-US" sz="3000">
                <a:solidFill>
                  <a:schemeClr val="accent1"/>
                </a:solidFill>
              </a:rPr>
              <a:t>forma particular</a:t>
            </a:r>
            <a:r>
              <a:rPr b="1" lang="en-US" sz="3000"/>
              <a:t> </a:t>
            </a:r>
            <a:r>
              <a:rPr lang="en-US" sz="3000"/>
              <a:t>de representar </a:t>
            </a:r>
            <a:r>
              <a:rPr b="1" lang="en-US" sz="3000">
                <a:solidFill>
                  <a:schemeClr val="accent1"/>
                </a:solidFill>
              </a:rPr>
              <a:t>visualmente</a:t>
            </a:r>
            <a:r>
              <a:rPr lang="en-US" sz="3000"/>
              <a:t> una </a:t>
            </a:r>
            <a:r>
              <a:rPr b="1" lang="en-US" sz="3000">
                <a:solidFill>
                  <a:schemeClr val="accent1"/>
                </a:solidFill>
              </a:rPr>
              <a:t>red</a:t>
            </a:r>
            <a:r>
              <a:rPr lang="en-US" sz="3000"/>
              <a:t>.</a:t>
            </a:r>
            <a:br>
              <a:rPr lang="en-US" sz="3000"/>
            </a:b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Un </a:t>
            </a:r>
            <a:r>
              <a:rPr b="1" lang="en-US" sz="3000">
                <a:solidFill>
                  <a:schemeClr val="accent1"/>
                </a:solidFill>
              </a:rPr>
              <a:t>árbol</a:t>
            </a:r>
            <a:r>
              <a:rPr lang="en-US" sz="3000"/>
              <a:t>, por otro lado, es un </a:t>
            </a:r>
            <a:r>
              <a:rPr b="1" lang="en-US" sz="3000">
                <a:solidFill>
                  <a:schemeClr val="accent1"/>
                </a:solidFill>
              </a:rPr>
              <a:t>tipo particular de red</a:t>
            </a:r>
            <a:r>
              <a:rPr lang="en-US" sz="3000"/>
              <a:t> en donde </a:t>
            </a:r>
            <a:r>
              <a:rPr b="1" lang="en-US" sz="3000">
                <a:solidFill>
                  <a:schemeClr val="accent1"/>
                </a:solidFill>
              </a:rPr>
              <a:t>no hay ciclos</a:t>
            </a:r>
            <a:r>
              <a:rPr lang="en-US" sz="3000"/>
              <a:t>: hay un nodo raíz, luego ramas y finalmente hojas. Se puede representar como un grafo, pero está condicionado a que no deben </a:t>
            </a:r>
            <a:r>
              <a:rPr lang="en-US" sz="3000"/>
              <a:t>haber</a:t>
            </a:r>
            <a:r>
              <a:rPr lang="en-US" sz="3000"/>
              <a:t> ciclos. Esto produce que se aprecia una </a:t>
            </a:r>
            <a:r>
              <a:rPr b="1" lang="en-US" sz="3000">
                <a:solidFill>
                  <a:schemeClr val="accent1"/>
                </a:solidFill>
              </a:rPr>
              <a:t>jerarquía</a:t>
            </a:r>
            <a:r>
              <a:rPr lang="en-US" sz="3000"/>
              <a:t> en los datos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15" name="Google Shape;515;p75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Grafos y árboles</a:t>
            </a:r>
            <a:endParaRPr/>
          </a:p>
        </p:txBody>
      </p:sp>
      <p:pic>
        <p:nvPicPr>
          <p:cNvPr id="516" name="Google Shape;516;p75"/>
          <p:cNvPicPr preferRelativeResize="0"/>
          <p:nvPr/>
        </p:nvPicPr>
        <p:blipFill rotWithShape="1">
          <a:blip r:embed="rId3">
            <a:alphaModFix/>
          </a:blip>
          <a:srcRect b="11629" l="53009" r="0" t="0"/>
          <a:stretch/>
        </p:blipFill>
        <p:spPr>
          <a:xfrm>
            <a:off x="11068550" y="618425"/>
            <a:ext cx="23498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5"/>
          <p:cNvPicPr preferRelativeResize="0"/>
          <p:nvPr/>
        </p:nvPicPr>
        <p:blipFill rotWithShape="1">
          <a:blip r:embed="rId3">
            <a:alphaModFix/>
          </a:blip>
          <a:srcRect b="8340" l="0" r="48127" t="0"/>
          <a:stretch/>
        </p:blipFill>
        <p:spPr>
          <a:xfrm>
            <a:off x="9840250" y="4428425"/>
            <a:ext cx="2593900" cy="30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5"/>
          <p:cNvPicPr preferRelativeResize="0"/>
          <p:nvPr/>
        </p:nvPicPr>
        <p:blipFill rotWithShape="1">
          <a:blip r:embed="rId4">
            <a:alphaModFix/>
          </a:blip>
          <a:srcRect b="0" l="44533" r="0" t="67223"/>
          <a:stretch/>
        </p:blipFill>
        <p:spPr>
          <a:xfrm>
            <a:off x="12848975" y="5217925"/>
            <a:ext cx="3235825" cy="158397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5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554133" y="79115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554133" y="2251244"/>
            <a:ext cx="15147600" cy="5871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8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1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412" y="889125"/>
            <a:ext cx="11355176" cy="74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6"/>
          <p:cNvSpPr txBox="1"/>
          <p:nvPr>
            <p:ph idx="1" type="body"/>
          </p:nvPr>
        </p:nvSpPr>
        <p:spPr>
          <a:xfrm>
            <a:off x="554125" y="1257600"/>
            <a:ext cx="8871300" cy="7470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Representa visualmente redes usando marcas de </a:t>
            </a:r>
            <a:r>
              <a:rPr b="1" lang="en-US" sz="3000">
                <a:solidFill>
                  <a:schemeClr val="accent1"/>
                </a:solidFill>
              </a:rPr>
              <a:t>puntos</a:t>
            </a:r>
            <a:r>
              <a:rPr lang="en-US" sz="3000"/>
              <a:t> para los nodos y marcas  de </a:t>
            </a:r>
            <a:r>
              <a:rPr b="1" lang="en-US" sz="3000">
                <a:solidFill>
                  <a:schemeClr val="accent1"/>
                </a:solidFill>
              </a:rPr>
              <a:t>líneas</a:t>
            </a:r>
            <a:r>
              <a:rPr lang="en-US" sz="3000"/>
              <a:t> para mostrar relaciones entre pares de nodos.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Visualmente, podemos codificar información de </a:t>
            </a:r>
            <a:r>
              <a:rPr b="1" lang="en-US" sz="3000">
                <a:solidFill>
                  <a:schemeClr val="accent1"/>
                </a:solidFill>
              </a:rPr>
              <a:t>diferente tipo en los nodos</a:t>
            </a:r>
            <a:r>
              <a:rPr lang="en-US" sz="3000"/>
              <a:t>: tamaño, color, y posición.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En el caso de los enlaces, también podemos codificar información usando los canales de ancho, color y tipo de línea. También puede usarse una </a:t>
            </a:r>
            <a:r>
              <a:rPr b="1" lang="en-US" sz="3000">
                <a:solidFill>
                  <a:schemeClr val="accent1"/>
                </a:solidFill>
              </a:rPr>
              <a:t>flecha</a:t>
            </a:r>
            <a:r>
              <a:rPr lang="en-US" sz="3000"/>
              <a:t> (en lugar de línea) para identificar tipos de relaciones.</a:t>
            </a:r>
            <a:endParaRPr sz="3000"/>
          </a:p>
        </p:txBody>
      </p:sp>
      <p:sp>
        <p:nvSpPr>
          <p:cNvPr id="525" name="Google Shape;525;p76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Diagrama nodo-enlace</a:t>
            </a:r>
            <a:endParaRPr/>
          </a:p>
        </p:txBody>
      </p:sp>
      <p:pic>
        <p:nvPicPr>
          <p:cNvPr id="526" name="Google Shape;526;p76"/>
          <p:cNvPicPr preferRelativeResize="0"/>
          <p:nvPr/>
        </p:nvPicPr>
        <p:blipFill rotWithShape="1">
          <a:blip r:embed="rId3">
            <a:alphaModFix/>
          </a:blip>
          <a:srcRect b="11629" l="53009" r="0" t="0"/>
          <a:stretch/>
        </p:blipFill>
        <p:spPr>
          <a:xfrm>
            <a:off x="10368475" y="4439825"/>
            <a:ext cx="23498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6"/>
          <p:cNvPicPr preferRelativeResize="0"/>
          <p:nvPr/>
        </p:nvPicPr>
        <p:blipFill rotWithShape="1">
          <a:blip r:embed="rId3">
            <a:alphaModFix/>
          </a:blip>
          <a:srcRect b="8340" l="0" r="48127" t="0"/>
          <a:stretch/>
        </p:blipFill>
        <p:spPr>
          <a:xfrm>
            <a:off x="13211250" y="4523975"/>
            <a:ext cx="2593900" cy="30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9492" y="1719852"/>
            <a:ext cx="5955656" cy="225771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6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7"/>
          <p:cNvSpPr txBox="1"/>
          <p:nvPr>
            <p:ph idx="1" type="body"/>
          </p:nvPr>
        </p:nvSpPr>
        <p:spPr>
          <a:xfrm>
            <a:off x="554125" y="1257600"/>
            <a:ext cx="8871300" cy="7470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Diagramas nodo-enlace encajan bien en tareas relacionadas con entender la topología de una red: conexiones directas o indirectas entre nodos.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Ejemplos de tareas: encontrar todos los caminos entre dos nodos, encontrar todos los nodos adyacentes en 1 salto, encontrar los nodos puente de una red.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Una forma de “posicionar” los nodos en un grafo es mediante la simulación de fuerza.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https://observablehq.com/@hernan4444/graph-force</a:t>
            </a:r>
            <a:r>
              <a:rPr lang="en-US" sz="3000"/>
              <a:t> 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35" name="Google Shape;535;p77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Diagrama nodo-enlace</a:t>
            </a:r>
            <a:endParaRPr/>
          </a:p>
        </p:txBody>
      </p:sp>
      <p:pic>
        <p:nvPicPr>
          <p:cNvPr id="536" name="Google Shape;53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20522" y="784204"/>
            <a:ext cx="5083300" cy="37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0525" y="5139298"/>
            <a:ext cx="5271150" cy="28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7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8"/>
          <p:cNvSpPr txBox="1"/>
          <p:nvPr>
            <p:ph idx="1" type="body"/>
          </p:nvPr>
        </p:nvSpPr>
        <p:spPr>
          <a:xfrm>
            <a:off x="554125" y="1257600"/>
            <a:ext cx="6188100" cy="7470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Hay varios elementos que se pueden identificar en un diagrama de nodo-enlace como:</a:t>
            </a:r>
            <a:endParaRPr sz="3000"/>
          </a:p>
          <a:p>
            <a:pPr indent="-419100" lvl="0" marL="457200" rtl="0" algn="l">
              <a:spcBef>
                <a:spcPts val="28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Clusters.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Enlaces críticos.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Nodos que conectan 2 clusters.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Nodo principal que agrupa un conjunto de otros nodos.</a:t>
            </a:r>
            <a:endParaRPr sz="3000"/>
          </a:p>
        </p:txBody>
      </p:sp>
      <p:sp>
        <p:nvSpPr>
          <p:cNvPr id="544" name="Google Shape;544;p78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Diagrama nodo-enlace</a:t>
            </a:r>
            <a:endParaRPr/>
          </a:p>
        </p:txBody>
      </p:sp>
      <p:pic>
        <p:nvPicPr>
          <p:cNvPr id="545" name="Google Shape;54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625" y="813350"/>
            <a:ext cx="8172450" cy="81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8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9"/>
          <p:cNvSpPr txBox="1"/>
          <p:nvPr>
            <p:ph idx="1" type="body"/>
          </p:nvPr>
        </p:nvSpPr>
        <p:spPr>
          <a:xfrm>
            <a:off x="554125" y="1257600"/>
            <a:ext cx="8871300" cy="7470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Cada nodo denota un ingrediente, el color del nodo indica la categoría de alimentos.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El tamaño del nodo refleja la prevalencia de ingredientes en las recetas.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Dos ingredientes están conectados si comparten un número significativo de compuestos de sabor, el grosor del enlace representa el número de compuestos compartidos entre los dos ingredientes.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https://bookdown.org/chen/snaEd/images/yQ2u5WC.png</a:t>
            </a:r>
            <a:r>
              <a:rPr lang="en-US" sz="3000"/>
              <a:t> </a:t>
            </a:r>
            <a:endParaRPr sz="3000"/>
          </a:p>
        </p:txBody>
      </p:sp>
      <p:sp>
        <p:nvSpPr>
          <p:cNvPr id="552" name="Google Shape;552;p79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Diagrama nodo-enlace</a:t>
            </a:r>
            <a:endParaRPr/>
          </a:p>
        </p:txBody>
      </p:sp>
      <p:pic>
        <p:nvPicPr>
          <p:cNvPr id="553" name="Google Shape;55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7825" y="2120318"/>
            <a:ext cx="6525773" cy="490336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9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0"/>
          <p:cNvSpPr txBox="1"/>
          <p:nvPr>
            <p:ph idx="1" type="body"/>
          </p:nvPr>
        </p:nvSpPr>
        <p:spPr>
          <a:xfrm>
            <a:off x="554125" y="1257600"/>
            <a:ext cx="5246400" cy="7470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En este ejemplo, la posición del nodo está dada por el país. 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El color del enlace codifica el tiempo del viaje.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Se utiliza la iluminación del enlace para codificar la frecuencia.</a:t>
            </a:r>
            <a:endParaRPr sz="3000"/>
          </a:p>
        </p:txBody>
      </p:sp>
      <p:sp>
        <p:nvSpPr>
          <p:cNvPr id="560" name="Google Shape;560;p80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Diagrama nodo-enlace</a:t>
            </a:r>
            <a:endParaRPr/>
          </a:p>
        </p:txBody>
      </p:sp>
      <p:pic>
        <p:nvPicPr>
          <p:cNvPr id="561" name="Google Shape;56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500" y="1583050"/>
            <a:ext cx="10031125" cy="68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0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1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Diagrama nodo-enlace (árbol)</a:t>
            </a:r>
            <a:endParaRPr/>
          </a:p>
        </p:txBody>
      </p:sp>
      <p:sp>
        <p:nvSpPr>
          <p:cNvPr id="568" name="Google Shape;568;p81"/>
          <p:cNvSpPr txBox="1"/>
          <p:nvPr>
            <p:ph idx="1" type="body"/>
          </p:nvPr>
        </p:nvSpPr>
        <p:spPr>
          <a:xfrm>
            <a:off x="554125" y="1257600"/>
            <a:ext cx="7211700" cy="27213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Ejemplo de árbol. La posición del nodo (altura) codifica información ya que el nodo de más alta posición es la “raíz” y los nodos finales son llamados nodos “hoja”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69" name="Google Shape;569;p81"/>
          <p:cNvSpPr txBox="1"/>
          <p:nvPr>
            <p:ph idx="1" type="body"/>
          </p:nvPr>
        </p:nvSpPr>
        <p:spPr>
          <a:xfrm>
            <a:off x="8715550" y="1257600"/>
            <a:ext cx="6986100" cy="2653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En este ejemplo un árbol con vista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concéntrica. La posición al centro del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diagrama nodo-enlace indica la raíz y las ramas se extienden hacia el exterior.</a:t>
            </a:r>
            <a:endParaRPr sz="3000"/>
          </a:p>
        </p:txBody>
      </p:sp>
      <p:pic>
        <p:nvPicPr>
          <p:cNvPr id="570" name="Google Shape;57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815" y="4468372"/>
            <a:ext cx="6256325" cy="39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7650" y="4093749"/>
            <a:ext cx="4421900" cy="469830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1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2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Matriz de adyacencia</a:t>
            </a:r>
            <a:endParaRPr/>
          </a:p>
        </p:txBody>
      </p:sp>
      <p:sp>
        <p:nvSpPr>
          <p:cNvPr id="578" name="Google Shape;578;p82"/>
          <p:cNvSpPr txBox="1"/>
          <p:nvPr>
            <p:ph idx="1" type="body"/>
          </p:nvPr>
        </p:nvSpPr>
        <p:spPr>
          <a:xfrm>
            <a:off x="554125" y="1257600"/>
            <a:ext cx="7566600" cy="69384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Caso específico de alineamiento matricial de dos atributos.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Matriz cuadrada, cada celda codifica una conexión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Es posible que sea necesario transformar dataset.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Permite ver la distribución de conexiones e identificar clusters.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Eficiente en espacio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579" name="Google Shape;579;p82"/>
          <p:cNvPicPr preferRelativeResize="0"/>
          <p:nvPr/>
        </p:nvPicPr>
        <p:blipFill rotWithShape="1">
          <a:blip r:embed="rId3">
            <a:alphaModFix/>
          </a:blip>
          <a:srcRect b="31814" l="0" r="27667" t="29240"/>
          <a:stretch/>
        </p:blipFill>
        <p:spPr>
          <a:xfrm>
            <a:off x="8050575" y="1899050"/>
            <a:ext cx="7876100" cy="351292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82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3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Matriz de adyacencia</a:t>
            </a:r>
            <a:endParaRPr/>
          </a:p>
        </p:txBody>
      </p:sp>
      <p:pic>
        <p:nvPicPr>
          <p:cNvPr id="586" name="Google Shape;58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125" y="1809751"/>
            <a:ext cx="15222426" cy="565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3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4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Gráficos tipo encierro</a:t>
            </a:r>
            <a:endParaRPr/>
          </a:p>
        </p:txBody>
      </p:sp>
      <p:sp>
        <p:nvSpPr>
          <p:cNvPr id="593" name="Google Shape;593;p84"/>
          <p:cNvSpPr txBox="1"/>
          <p:nvPr>
            <p:ph idx="1" type="body"/>
          </p:nvPr>
        </p:nvSpPr>
        <p:spPr>
          <a:xfrm>
            <a:off x="554125" y="1257600"/>
            <a:ext cx="14745300" cy="69384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Gráfico </a:t>
            </a:r>
            <a:r>
              <a:rPr lang="en-US" sz="3000"/>
              <a:t>sólo</a:t>
            </a:r>
            <a:r>
              <a:rPr lang="en-US" sz="3000"/>
              <a:t> aplicado cuando el dataset es un árbol.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Utilizado para mostrar una información más completa de la estructura jerárquica.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Todos los nodos de un grupo quedan encerrados dentro un área mayor generando una disposición anidada.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Si los nodos posee un atributo numérico, generalmente se utiliza el área como canal para visualizar dicho atributo.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594" name="Google Shape;594;p84"/>
          <p:cNvPicPr preferRelativeResize="0"/>
          <p:nvPr/>
        </p:nvPicPr>
        <p:blipFill rotWithShape="1">
          <a:blip r:embed="rId3">
            <a:alphaModFix/>
          </a:blip>
          <a:srcRect b="-867" l="0" r="3344" t="69548"/>
          <a:stretch/>
        </p:blipFill>
        <p:spPr>
          <a:xfrm>
            <a:off x="3453100" y="6727125"/>
            <a:ext cx="7794325" cy="20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84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Gráficos tipo encierro</a:t>
            </a:r>
            <a:endParaRPr/>
          </a:p>
        </p:txBody>
      </p:sp>
      <p:pic>
        <p:nvPicPr>
          <p:cNvPr id="601" name="Google Shape;601;p85"/>
          <p:cNvPicPr preferRelativeResize="0"/>
          <p:nvPr/>
        </p:nvPicPr>
        <p:blipFill rotWithShape="1">
          <a:blip r:embed="rId3">
            <a:alphaModFix/>
          </a:blip>
          <a:srcRect b="14077" l="9204" r="9408" t="14242"/>
          <a:stretch/>
        </p:blipFill>
        <p:spPr>
          <a:xfrm>
            <a:off x="617163" y="3589488"/>
            <a:ext cx="7770756" cy="4398212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5"/>
          <p:cNvSpPr txBox="1"/>
          <p:nvPr>
            <p:ph idx="1" type="body"/>
          </p:nvPr>
        </p:nvSpPr>
        <p:spPr>
          <a:xfrm>
            <a:off x="554125" y="1257600"/>
            <a:ext cx="15147600" cy="25800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Un ejemplo </a:t>
            </a:r>
            <a:r>
              <a:rPr lang="en-US" sz="3000"/>
              <a:t>clásico</a:t>
            </a:r>
            <a:r>
              <a:rPr lang="en-US" sz="3000"/>
              <a:t> del gráfico tipo encierro es el treemap.</a:t>
            </a:r>
            <a:br>
              <a:rPr lang="en-US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Si los nodos posee un atributo numérico, generalmente se utiliza el área como canal para visualizar dicho atributo.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603" name="Google Shape;603;p85"/>
          <p:cNvPicPr preferRelativeResize="0"/>
          <p:nvPr/>
        </p:nvPicPr>
        <p:blipFill rotWithShape="1">
          <a:blip r:embed="rId4">
            <a:alphaModFix/>
          </a:blip>
          <a:srcRect b="15530" l="10405" r="9427" t="16023"/>
          <a:stretch/>
        </p:blipFill>
        <p:spPr>
          <a:xfrm>
            <a:off x="8298229" y="3685069"/>
            <a:ext cx="7666822" cy="42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5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554208" y="387595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Resumen clase 5</a:t>
            </a:r>
            <a:endParaRPr/>
          </a:p>
        </p:txBody>
      </p:sp>
      <p:cxnSp>
        <p:nvCxnSpPr>
          <p:cNvPr id="154" name="Google Shape;154;p32"/>
          <p:cNvCxnSpPr/>
          <p:nvPr/>
        </p:nvCxnSpPr>
        <p:spPr>
          <a:xfrm>
            <a:off x="737197" y="4961722"/>
            <a:ext cx="48039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6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Gráficos tipo encierro - </a:t>
            </a:r>
            <a:r>
              <a:rPr i="1" lang="en-US"/>
              <a:t>GrouseFlocks</a:t>
            </a:r>
            <a:endParaRPr/>
          </a:p>
        </p:txBody>
      </p:sp>
      <p:pic>
        <p:nvPicPr>
          <p:cNvPr id="610" name="Google Shape;61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210" y="2275505"/>
            <a:ext cx="14463316" cy="578265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6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7"/>
          <p:cNvSpPr txBox="1"/>
          <p:nvPr>
            <p:ph idx="1" type="body"/>
          </p:nvPr>
        </p:nvSpPr>
        <p:spPr>
          <a:xfrm>
            <a:off x="554125" y="1257600"/>
            <a:ext cx="151476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Proyección cartográfica.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datos geoespaciales.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Geograficos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Campos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grafos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en texto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-US" sz="3000"/>
              <a:t>Aplicación web - Kepler.gl</a:t>
            </a:r>
            <a:endParaRPr sz="3000"/>
          </a:p>
        </p:txBody>
      </p:sp>
      <p:sp>
        <p:nvSpPr>
          <p:cNvPr id="617" name="Google Shape;617;p87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Contenidos</a:t>
            </a:r>
            <a:endParaRPr/>
          </a:p>
        </p:txBody>
      </p:sp>
      <p:sp>
        <p:nvSpPr>
          <p:cNvPr id="618" name="Google Shape;618;p87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8"/>
          <p:cNvSpPr txBox="1"/>
          <p:nvPr>
            <p:ph idx="1" type="body"/>
          </p:nvPr>
        </p:nvSpPr>
        <p:spPr>
          <a:xfrm>
            <a:off x="554125" y="1257600"/>
            <a:ext cx="15147600" cy="72114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¿Por qué visualizar texto?</a:t>
            </a:r>
            <a:br>
              <a:rPr b="1" lang="en-US" sz="2800"/>
            </a:br>
            <a:endParaRPr b="1"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Porque son datos no estructurados.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Porque es uno de los tipos de datos más comunes.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Porque visualizar texto nos puede dar muchos “insights”.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Porque es bueno saber qué tipo de ”modificaciones” pudo sufrir el texto antes de ser visualizado</a:t>
            </a:r>
            <a:endParaRPr sz="2800"/>
          </a:p>
        </p:txBody>
      </p:sp>
      <p:sp>
        <p:nvSpPr>
          <p:cNvPr id="624" name="Google Shape;624;p88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texto</a:t>
            </a:r>
            <a:endParaRPr/>
          </a:p>
        </p:txBody>
      </p:sp>
      <p:sp>
        <p:nvSpPr>
          <p:cNvPr id="625" name="Google Shape;625;p88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9"/>
          <p:cNvSpPr txBox="1"/>
          <p:nvPr>
            <p:ph idx="1" type="body"/>
          </p:nvPr>
        </p:nvSpPr>
        <p:spPr>
          <a:xfrm>
            <a:off x="554125" y="1257600"/>
            <a:ext cx="8871300" cy="72114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¿Por qué visualizar texto?</a:t>
            </a:r>
            <a:endParaRPr sz="2800"/>
          </a:p>
        </p:txBody>
      </p:sp>
      <p:sp>
        <p:nvSpPr>
          <p:cNvPr id="631" name="Google Shape;631;p89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texto</a:t>
            </a:r>
            <a:endParaRPr/>
          </a:p>
        </p:txBody>
      </p:sp>
      <p:pic>
        <p:nvPicPr>
          <p:cNvPr id="632" name="Google Shape;6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25" y="2313668"/>
            <a:ext cx="15147599" cy="550674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9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0"/>
          <p:cNvSpPr txBox="1"/>
          <p:nvPr>
            <p:ph idx="1" type="body"/>
          </p:nvPr>
        </p:nvSpPr>
        <p:spPr>
          <a:xfrm>
            <a:off x="554125" y="1257600"/>
            <a:ext cx="15147600" cy="72114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¿Cómo estructuramos un poco el texto?</a:t>
            </a:r>
            <a:endParaRPr b="1" sz="2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Representamos un documento como una </a:t>
            </a:r>
            <a:r>
              <a:rPr b="1" lang="en-US" sz="2800"/>
              <a:t>bolsa de palabras</a:t>
            </a:r>
            <a:r>
              <a:rPr lang="en-US" sz="2800"/>
              <a:t>, sin considerar el orden de éstas</a:t>
            </a:r>
            <a:endParaRPr sz="2800"/>
          </a:p>
        </p:txBody>
      </p:sp>
      <p:sp>
        <p:nvSpPr>
          <p:cNvPr id="639" name="Google Shape;639;p90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texto</a:t>
            </a:r>
            <a:endParaRPr/>
          </a:p>
        </p:txBody>
      </p:sp>
      <p:pic>
        <p:nvPicPr>
          <p:cNvPr id="640" name="Google Shape;64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163" y="5415663"/>
            <a:ext cx="40481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2925" y="3728238"/>
            <a:ext cx="4552950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0"/>
          <p:cNvSpPr/>
          <p:nvPr/>
        </p:nvSpPr>
        <p:spPr>
          <a:xfrm>
            <a:off x="5927875" y="5415638"/>
            <a:ext cx="3293100" cy="8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0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1"/>
          <p:cNvSpPr txBox="1"/>
          <p:nvPr>
            <p:ph idx="1" type="body"/>
          </p:nvPr>
        </p:nvSpPr>
        <p:spPr>
          <a:xfrm>
            <a:off x="554125" y="1257600"/>
            <a:ext cx="15147600" cy="72114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¿Cómo estructuramos un poco el texto?</a:t>
            </a:r>
            <a:endParaRPr b="1" sz="2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649" name="Google Shape;649;p91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texto</a:t>
            </a:r>
            <a:endParaRPr/>
          </a:p>
        </p:txBody>
      </p:sp>
      <p:pic>
        <p:nvPicPr>
          <p:cNvPr id="650" name="Google Shape;650;p91"/>
          <p:cNvPicPr preferRelativeResize="0"/>
          <p:nvPr/>
        </p:nvPicPr>
        <p:blipFill rotWithShape="1">
          <a:blip r:embed="rId3">
            <a:alphaModFix/>
          </a:blip>
          <a:srcRect b="5049" l="3788" r="10116" t="6976"/>
          <a:stretch/>
        </p:blipFill>
        <p:spPr>
          <a:xfrm>
            <a:off x="4249825" y="1893475"/>
            <a:ext cx="9593200" cy="65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91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2"/>
          <p:cNvSpPr txBox="1"/>
          <p:nvPr>
            <p:ph idx="1" type="body"/>
          </p:nvPr>
        </p:nvSpPr>
        <p:spPr>
          <a:xfrm>
            <a:off x="554125" y="1257600"/>
            <a:ext cx="15147600" cy="72114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¿Cómo estructuramos un poco el texto?</a:t>
            </a:r>
            <a:endParaRPr b="1" sz="2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Podemos representar la bolsa de palabras de forma numérica, en una matriz</a:t>
            </a:r>
            <a:endParaRPr sz="2800"/>
          </a:p>
        </p:txBody>
      </p:sp>
      <p:sp>
        <p:nvSpPr>
          <p:cNvPr id="657" name="Google Shape;657;p92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texto</a:t>
            </a:r>
            <a:endParaRPr/>
          </a:p>
        </p:txBody>
      </p:sp>
      <p:pic>
        <p:nvPicPr>
          <p:cNvPr id="658" name="Google Shape;6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202" y="3145152"/>
            <a:ext cx="11087276" cy="559407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92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3"/>
          <p:cNvSpPr txBox="1"/>
          <p:nvPr>
            <p:ph idx="1" type="body"/>
          </p:nvPr>
        </p:nvSpPr>
        <p:spPr>
          <a:xfrm>
            <a:off x="554125" y="1257600"/>
            <a:ext cx="15147600" cy="72114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Pre-procesamiento típicos en el texto</a:t>
            </a:r>
            <a:endParaRPr b="1" sz="2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Normalizar (pasar todo a minúsculas, todo mayúsculas).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Eliminación de </a:t>
            </a:r>
            <a:r>
              <a:rPr i="1" lang="en-US" sz="2800"/>
              <a:t>stop-words</a:t>
            </a:r>
            <a:r>
              <a:rPr lang="en-US" sz="2800"/>
              <a:t> (eliminar ciertas palabras).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Stemming o Lematización (llevar un conjunto de palabras distintas a una igual).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N-grams (separar la frase en conjuntos de N palabras).</a:t>
            </a:r>
            <a:endParaRPr sz="2800"/>
          </a:p>
        </p:txBody>
      </p:sp>
      <p:sp>
        <p:nvSpPr>
          <p:cNvPr id="665" name="Google Shape;665;p93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texto</a:t>
            </a:r>
            <a:endParaRPr/>
          </a:p>
        </p:txBody>
      </p:sp>
      <p:sp>
        <p:nvSpPr>
          <p:cNvPr id="666" name="Google Shape;666;p93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4"/>
          <p:cNvSpPr txBox="1"/>
          <p:nvPr>
            <p:ph idx="1" type="body"/>
          </p:nvPr>
        </p:nvSpPr>
        <p:spPr>
          <a:xfrm>
            <a:off x="554125" y="1257600"/>
            <a:ext cx="7334400" cy="72114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Stopword</a:t>
            </a:r>
            <a:endParaRPr b="1" sz="2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Consiste en eliminar del documento palabras muy comunes que no aportan información.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Estas palabras ocurren en casi todos los documentos, y puede ser preferible eliminarlas.</a:t>
            </a:r>
            <a:endParaRPr sz="2800"/>
          </a:p>
        </p:txBody>
      </p:sp>
      <p:sp>
        <p:nvSpPr>
          <p:cNvPr id="672" name="Google Shape;672;p94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texto</a:t>
            </a:r>
            <a:endParaRPr/>
          </a:p>
        </p:txBody>
      </p:sp>
      <p:pic>
        <p:nvPicPr>
          <p:cNvPr id="673" name="Google Shape;67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181" y="1683531"/>
            <a:ext cx="8061325" cy="66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94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5"/>
          <p:cNvSpPr txBox="1"/>
          <p:nvPr>
            <p:ph idx="1" type="body"/>
          </p:nvPr>
        </p:nvSpPr>
        <p:spPr>
          <a:xfrm>
            <a:off x="630325" y="1257600"/>
            <a:ext cx="12832800" cy="72114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Stemming</a:t>
            </a:r>
            <a:endParaRPr b="1" sz="2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Conservamos</a:t>
            </a:r>
            <a:r>
              <a:rPr lang="en-US" sz="2800"/>
              <a:t> la raíz (literal) de la palabra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Cambio, cambios, cambió, cambiando, cambiado   →  </a:t>
            </a:r>
            <a:r>
              <a:rPr b="1" lang="en-US" sz="2800"/>
              <a:t>Cambi</a:t>
            </a:r>
            <a:endParaRPr b="1" sz="2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Lematización</a:t>
            </a:r>
            <a:endParaRPr b="1" sz="2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Hacer una reducción apropiada a una palabra raíz (más inteligente).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Soy, es, eres, somos, son →  </a:t>
            </a:r>
            <a:r>
              <a:rPr b="1" lang="en-US" sz="2800"/>
              <a:t>SER</a:t>
            </a:r>
            <a:endParaRPr b="1" sz="2800"/>
          </a:p>
        </p:txBody>
      </p:sp>
      <p:sp>
        <p:nvSpPr>
          <p:cNvPr id="680" name="Google Shape;680;p95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texto</a:t>
            </a:r>
            <a:endParaRPr/>
          </a:p>
        </p:txBody>
      </p:sp>
      <p:sp>
        <p:nvSpPr>
          <p:cNvPr id="681" name="Google Shape;681;p95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idx="1" type="body"/>
          </p:nvPr>
        </p:nvSpPr>
        <p:spPr>
          <a:xfrm>
            <a:off x="554125" y="1257600"/>
            <a:ext cx="73209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Método para expresar el color de un objeto usando algún tipo de anotación numérica.</a:t>
            </a:r>
            <a:endParaRPr sz="30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3000"/>
              <a:buAutoNum type="arabicPeriod"/>
            </a:pPr>
            <a:r>
              <a:rPr lang="en-US" sz="3000"/>
              <a:t>Algunos modelos que veremos son RGB, CMYK y HSL.</a:t>
            </a:r>
            <a:endParaRPr sz="3000"/>
          </a:p>
        </p:txBody>
      </p:sp>
      <p:sp>
        <p:nvSpPr>
          <p:cNvPr id="160" name="Google Shape;160;p33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Modelos de color</a:t>
            </a:r>
            <a:endParaRPr/>
          </a:p>
        </p:txBody>
      </p:sp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1725" y="1705057"/>
            <a:ext cx="6000425" cy="550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6"/>
          <p:cNvSpPr txBox="1"/>
          <p:nvPr>
            <p:ph idx="1" type="body"/>
          </p:nvPr>
        </p:nvSpPr>
        <p:spPr>
          <a:xfrm>
            <a:off x="630325" y="1257600"/>
            <a:ext cx="12832800" cy="72114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N-gramas</a:t>
            </a:r>
            <a:endParaRPr b="1" sz="2800"/>
          </a:p>
        </p:txBody>
      </p:sp>
      <p:sp>
        <p:nvSpPr>
          <p:cNvPr id="687" name="Google Shape;687;p96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Visualización de texto</a:t>
            </a:r>
            <a:endParaRPr/>
          </a:p>
        </p:txBody>
      </p:sp>
      <p:pic>
        <p:nvPicPr>
          <p:cNvPr id="688" name="Google Shape;68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38" y="2313693"/>
            <a:ext cx="15008119" cy="61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6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7"/>
          <p:cNvSpPr txBox="1"/>
          <p:nvPr>
            <p:ph idx="1" type="body"/>
          </p:nvPr>
        </p:nvSpPr>
        <p:spPr>
          <a:xfrm>
            <a:off x="554125" y="1257601"/>
            <a:ext cx="15147600" cy="73170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Tamaño</a:t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Nubes de palabras</a:t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https://www.jasondavies.com/wordcloud/</a:t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97"/>
          <p:cNvSpPr txBox="1"/>
          <p:nvPr>
            <p:ph type="title"/>
          </p:nvPr>
        </p:nvSpPr>
        <p:spPr>
          <a:xfrm>
            <a:off x="554125" y="0"/>
            <a:ext cx="157020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Formas de visualizar texto: </a:t>
            </a:r>
            <a:r>
              <a:rPr i="1" lang="en-US"/>
              <a:t>Visual Mappings</a:t>
            </a:r>
            <a:endParaRPr i="1"/>
          </a:p>
        </p:txBody>
      </p:sp>
      <p:pic>
        <p:nvPicPr>
          <p:cNvPr id="696" name="Google Shape;696;p97"/>
          <p:cNvPicPr preferRelativeResize="0"/>
          <p:nvPr/>
        </p:nvPicPr>
        <p:blipFill rotWithShape="1">
          <a:blip r:embed="rId4">
            <a:alphaModFix/>
          </a:blip>
          <a:srcRect b="5049" l="3788" r="10116" t="6976"/>
          <a:stretch/>
        </p:blipFill>
        <p:spPr>
          <a:xfrm>
            <a:off x="5153500" y="1218200"/>
            <a:ext cx="9593200" cy="65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97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8"/>
          <p:cNvSpPr txBox="1"/>
          <p:nvPr>
            <p:ph idx="1" type="body"/>
          </p:nvPr>
        </p:nvSpPr>
        <p:spPr>
          <a:xfrm>
            <a:off x="554125" y="1257600"/>
            <a:ext cx="4620600" cy="39078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Tamaño</a:t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Nubes de palabras</a:t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rPr lang="en-US"/>
              <a:t>Se pueden ocupar N-gramas y no </a:t>
            </a:r>
            <a:r>
              <a:rPr lang="en-US"/>
              <a:t>sólo</a:t>
            </a:r>
            <a:r>
              <a:rPr lang="en-US"/>
              <a:t> 1 palabra.</a:t>
            </a:r>
            <a:endParaRPr b="1"/>
          </a:p>
        </p:txBody>
      </p:sp>
      <p:sp>
        <p:nvSpPr>
          <p:cNvPr id="703" name="Google Shape;703;p98"/>
          <p:cNvSpPr txBox="1"/>
          <p:nvPr>
            <p:ph type="title"/>
          </p:nvPr>
        </p:nvSpPr>
        <p:spPr>
          <a:xfrm>
            <a:off x="554125" y="0"/>
            <a:ext cx="157020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Formas de visualizar texto: </a:t>
            </a:r>
            <a:r>
              <a:rPr i="1" lang="en-US"/>
              <a:t>Visual Mappings</a:t>
            </a:r>
            <a:endParaRPr i="1"/>
          </a:p>
        </p:txBody>
      </p:sp>
      <p:pic>
        <p:nvPicPr>
          <p:cNvPr id="704" name="Google Shape;70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825" y="1125300"/>
            <a:ext cx="10297592" cy="758160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98"/>
          <p:cNvSpPr txBox="1"/>
          <p:nvPr>
            <p:ph idx="1" type="body"/>
          </p:nvPr>
        </p:nvSpPr>
        <p:spPr>
          <a:xfrm>
            <a:off x="401725" y="7987250"/>
            <a:ext cx="15544200" cy="794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https://www.theonion.com/most-used-words-in-the-gettysburg-address-1819591475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06" name="Google Shape;706;p98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9"/>
          <p:cNvSpPr txBox="1"/>
          <p:nvPr>
            <p:ph idx="1" type="body"/>
          </p:nvPr>
        </p:nvSpPr>
        <p:spPr>
          <a:xfrm>
            <a:off x="554125" y="1257600"/>
            <a:ext cx="12006900" cy="73170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Tamaño</a:t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rPr lang="en-US"/>
              <a:t>Nubes de palabras - Pueden usar un </a:t>
            </a:r>
            <a:r>
              <a:rPr i="1" lang="en-US"/>
              <a:t>layout</a:t>
            </a:r>
            <a:r>
              <a:rPr lang="en-US"/>
              <a:t> más ordenadas</a:t>
            </a:r>
            <a:endParaRPr b="1"/>
          </a:p>
        </p:txBody>
      </p:sp>
      <p:sp>
        <p:nvSpPr>
          <p:cNvPr id="712" name="Google Shape;712;p99"/>
          <p:cNvSpPr txBox="1"/>
          <p:nvPr>
            <p:ph type="title"/>
          </p:nvPr>
        </p:nvSpPr>
        <p:spPr>
          <a:xfrm>
            <a:off x="554125" y="0"/>
            <a:ext cx="157020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Formas de visualizar texto: </a:t>
            </a:r>
            <a:r>
              <a:rPr i="1" lang="en-US"/>
              <a:t>Visual Mappings</a:t>
            </a:r>
            <a:endParaRPr i="1"/>
          </a:p>
        </p:txBody>
      </p:sp>
      <p:pic>
        <p:nvPicPr>
          <p:cNvPr id="713" name="Google Shape;71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560" y="3055925"/>
            <a:ext cx="12663895" cy="58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9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0"/>
          <p:cNvSpPr txBox="1"/>
          <p:nvPr>
            <p:ph idx="1" type="body"/>
          </p:nvPr>
        </p:nvSpPr>
        <p:spPr>
          <a:xfrm>
            <a:off x="554125" y="1257600"/>
            <a:ext cx="4620600" cy="39078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Tamaño</a:t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Bubble Cloud</a:t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Se pueden mezclar con otros </a:t>
            </a:r>
            <a:r>
              <a:rPr i="1" lang="en-US"/>
              <a:t>encodings.</a:t>
            </a:r>
            <a:endParaRPr i="1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00"/>
          <p:cNvSpPr txBox="1"/>
          <p:nvPr>
            <p:ph type="title"/>
          </p:nvPr>
        </p:nvSpPr>
        <p:spPr>
          <a:xfrm>
            <a:off x="554125" y="0"/>
            <a:ext cx="157020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Formas de visualizar texto: </a:t>
            </a:r>
            <a:r>
              <a:rPr i="1" lang="en-US"/>
              <a:t>Visual Mappings</a:t>
            </a:r>
            <a:endParaRPr i="1"/>
          </a:p>
        </p:txBody>
      </p:sp>
      <p:sp>
        <p:nvSpPr>
          <p:cNvPr id="721" name="Google Shape;721;p100"/>
          <p:cNvSpPr txBox="1"/>
          <p:nvPr>
            <p:ph idx="1" type="body"/>
          </p:nvPr>
        </p:nvSpPr>
        <p:spPr>
          <a:xfrm>
            <a:off x="401725" y="7682450"/>
            <a:ext cx="15544200" cy="794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https://archive.nytimes.com/www.nytimes.com/interactive/2012/09/06/us/politics/convention-word-counts.html#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722" name="Google Shape;72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428" y="1443965"/>
            <a:ext cx="11047051" cy="635692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00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01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5479525" y="658969"/>
            <a:ext cx="10018050" cy="8270381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01"/>
          <p:cNvSpPr txBox="1"/>
          <p:nvPr>
            <p:ph idx="1" type="body"/>
          </p:nvPr>
        </p:nvSpPr>
        <p:spPr>
          <a:xfrm>
            <a:off x="554125" y="1257600"/>
            <a:ext cx="4620600" cy="39078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Posición</a:t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rPr lang="en-US"/>
              <a:t>Uso de la posición cómo </a:t>
            </a:r>
            <a:r>
              <a:rPr i="1" lang="en-US"/>
              <a:t>encoding</a:t>
            </a:r>
            <a:r>
              <a:rPr lang="en-US"/>
              <a:t> de alguna información</a:t>
            </a:r>
            <a:endParaRPr/>
          </a:p>
        </p:txBody>
      </p:sp>
      <p:sp>
        <p:nvSpPr>
          <p:cNvPr id="730" name="Google Shape;730;p101"/>
          <p:cNvSpPr txBox="1"/>
          <p:nvPr>
            <p:ph type="title"/>
          </p:nvPr>
        </p:nvSpPr>
        <p:spPr>
          <a:xfrm>
            <a:off x="554125" y="0"/>
            <a:ext cx="157020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Formas de visualizar texto: </a:t>
            </a:r>
            <a:r>
              <a:rPr i="1" lang="en-US"/>
              <a:t>Visual Mappings</a:t>
            </a:r>
            <a:endParaRPr i="1"/>
          </a:p>
        </p:txBody>
      </p:sp>
      <p:sp>
        <p:nvSpPr>
          <p:cNvPr id="731" name="Google Shape;731;p101"/>
          <p:cNvSpPr txBox="1"/>
          <p:nvPr>
            <p:ph idx="1" type="body"/>
          </p:nvPr>
        </p:nvSpPr>
        <p:spPr>
          <a:xfrm>
            <a:off x="401725" y="7682450"/>
            <a:ext cx="15544200" cy="794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800"/>
              </a:spcAft>
              <a:buNone/>
            </a:pPr>
            <a:r>
              <a:rPr i="1" lang="en-US" sz="3000" u="sng">
                <a:solidFill>
                  <a:schemeClr val="hlink"/>
                </a:solidFill>
                <a:hlinkClick r:id="rId4"/>
              </a:rPr>
              <a:t>http://stereotropes.bocoup.com/#adjectives</a:t>
            </a:r>
            <a:endParaRPr i="1" sz="3000"/>
          </a:p>
        </p:txBody>
      </p:sp>
      <p:sp>
        <p:nvSpPr>
          <p:cNvPr id="732" name="Google Shape;732;p101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2"/>
          <p:cNvSpPr txBox="1"/>
          <p:nvPr>
            <p:ph idx="1" type="body"/>
          </p:nvPr>
        </p:nvSpPr>
        <p:spPr>
          <a:xfrm>
            <a:off x="554125" y="1257600"/>
            <a:ext cx="4620600" cy="39078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Posición</a:t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WordWanderer</a:t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rPr lang="en-US"/>
              <a:t>Uso de la posición cómo </a:t>
            </a:r>
            <a:r>
              <a:rPr i="1" lang="en-US"/>
              <a:t>encoding</a:t>
            </a:r>
            <a:r>
              <a:rPr lang="en-US"/>
              <a:t> de alguna información</a:t>
            </a:r>
            <a:endParaRPr/>
          </a:p>
        </p:txBody>
      </p:sp>
      <p:sp>
        <p:nvSpPr>
          <p:cNvPr id="738" name="Google Shape;738;p102"/>
          <p:cNvSpPr txBox="1"/>
          <p:nvPr>
            <p:ph type="title"/>
          </p:nvPr>
        </p:nvSpPr>
        <p:spPr>
          <a:xfrm>
            <a:off x="554125" y="0"/>
            <a:ext cx="157020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Formas de visualizar texto: </a:t>
            </a:r>
            <a:r>
              <a:rPr i="1" lang="en-US"/>
              <a:t>Visual Mappings</a:t>
            </a:r>
            <a:endParaRPr i="1"/>
          </a:p>
        </p:txBody>
      </p:sp>
      <p:sp>
        <p:nvSpPr>
          <p:cNvPr id="739" name="Google Shape;739;p102"/>
          <p:cNvSpPr txBox="1"/>
          <p:nvPr>
            <p:ph idx="1" type="body"/>
          </p:nvPr>
        </p:nvSpPr>
        <p:spPr>
          <a:xfrm>
            <a:off x="401725" y="7682450"/>
            <a:ext cx="15544200" cy="794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800"/>
              </a:spcAft>
              <a:buNone/>
            </a:pPr>
            <a:r>
              <a:rPr i="1" lang="en-US" sz="3000" u="sng">
                <a:solidFill>
                  <a:schemeClr val="hlink"/>
                </a:solidFill>
                <a:hlinkClick r:id="rId3"/>
              </a:rPr>
              <a:t>http://wordwanderer.org/</a:t>
            </a:r>
            <a:endParaRPr i="1" sz="3000"/>
          </a:p>
        </p:txBody>
      </p:sp>
      <p:pic>
        <p:nvPicPr>
          <p:cNvPr id="740" name="Google Shape;74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125" y="1410000"/>
            <a:ext cx="9982200" cy="55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02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3"/>
          <p:cNvSpPr txBox="1"/>
          <p:nvPr>
            <p:ph idx="1" type="body"/>
          </p:nvPr>
        </p:nvSpPr>
        <p:spPr>
          <a:xfrm>
            <a:off x="554125" y="1257600"/>
            <a:ext cx="4620600" cy="39078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Estructura</a:t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Mantener el orden del texto</a:t>
            </a:r>
            <a:endParaRPr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03"/>
          <p:cNvSpPr txBox="1"/>
          <p:nvPr>
            <p:ph type="title"/>
          </p:nvPr>
        </p:nvSpPr>
        <p:spPr>
          <a:xfrm>
            <a:off x="554125" y="0"/>
            <a:ext cx="157020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Formas de visualizar texto: </a:t>
            </a:r>
            <a:r>
              <a:rPr i="1" lang="en-US"/>
              <a:t>Visual Mappings</a:t>
            </a:r>
            <a:endParaRPr i="1"/>
          </a:p>
        </p:txBody>
      </p:sp>
      <p:sp>
        <p:nvSpPr>
          <p:cNvPr id="748" name="Google Shape;748;p103"/>
          <p:cNvSpPr txBox="1"/>
          <p:nvPr>
            <p:ph idx="1" type="body"/>
          </p:nvPr>
        </p:nvSpPr>
        <p:spPr>
          <a:xfrm>
            <a:off x="401725" y="7682450"/>
            <a:ext cx="15544200" cy="794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 u="sng">
                <a:solidFill>
                  <a:schemeClr val="hlink"/>
                </a:solidFill>
                <a:hlinkClick r:id="rId3"/>
              </a:rPr>
              <a:t>http://vallandingham.me/concordance_plot/</a:t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749" name="Google Shape;74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125" y="1410000"/>
            <a:ext cx="10063126" cy="63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3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4"/>
          <p:cNvSpPr txBox="1"/>
          <p:nvPr>
            <p:ph idx="1" type="body"/>
          </p:nvPr>
        </p:nvSpPr>
        <p:spPr>
          <a:xfrm>
            <a:off x="554125" y="1257600"/>
            <a:ext cx="3792600" cy="39078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Estructura</a:t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rPr lang="en-US"/>
              <a:t>Mantener el orden del texto</a:t>
            </a:r>
            <a:endParaRPr/>
          </a:p>
        </p:txBody>
      </p:sp>
      <p:sp>
        <p:nvSpPr>
          <p:cNvPr id="756" name="Google Shape;756;p104"/>
          <p:cNvSpPr txBox="1"/>
          <p:nvPr>
            <p:ph type="title"/>
          </p:nvPr>
        </p:nvSpPr>
        <p:spPr>
          <a:xfrm>
            <a:off x="554125" y="0"/>
            <a:ext cx="157020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Formas de visualizar texto: </a:t>
            </a:r>
            <a:r>
              <a:rPr i="1" lang="en-US"/>
              <a:t>Visual Mappings</a:t>
            </a:r>
            <a:endParaRPr i="1"/>
          </a:p>
        </p:txBody>
      </p:sp>
      <p:sp>
        <p:nvSpPr>
          <p:cNvPr id="757" name="Google Shape;757;p104"/>
          <p:cNvSpPr txBox="1"/>
          <p:nvPr>
            <p:ph idx="1" type="body"/>
          </p:nvPr>
        </p:nvSpPr>
        <p:spPr>
          <a:xfrm>
            <a:off x="401725" y="7682450"/>
            <a:ext cx="15544200" cy="794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800"/>
              </a:spcAft>
              <a:buNone/>
            </a:pPr>
            <a:r>
              <a:rPr i="1" lang="en-US" sz="3000" u="sng">
                <a:solidFill>
                  <a:schemeClr val="hlink"/>
                </a:solidFill>
                <a:hlinkClick r:id="rId3"/>
              </a:rPr>
              <a:t>https://www.jasondavies.com/wordtree/?source=alice-in-wonderland.txt</a:t>
            </a:r>
            <a:endParaRPr i="1" sz="3000"/>
          </a:p>
        </p:txBody>
      </p:sp>
      <p:pic>
        <p:nvPicPr>
          <p:cNvPr id="758" name="Google Shape;75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800" y="1860038"/>
            <a:ext cx="11418800" cy="54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04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5"/>
          <p:cNvSpPr txBox="1"/>
          <p:nvPr>
            <p:ph idx="1" type="body"/>
          </p:nvPr>
        </p:nvSpPr>
        <p:spPr>
          <a:xfrm>
            <a:off x="554125" y="1257600"/>
            <a:ext cx="4620600" cy="39078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Estructura</a:t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Cómo es editado un texto tras edición.</a:t>
            </a:r>
            <a:endParaRPr i="1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05"/>
          <p:cNvSpPr txBox="1"/>
          <p:nvPr>
            <p:ph type="title"/>
          </p:nvPr>
        </p:nvSpPr>
        <p:spPr>
          <a:xfrm>
            <a:off x="554125" y="0"/>
            <a:ext cx="157020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Formas de visualizar texto: </a:t>
            </a:r>
            <a:r>
              <a:rPr i="1" lang="en-US"/>
              <a:t>Visual Mappings</a:t>
            </a:r>
            <a:endParaRPr i="1"/>
          </a:p>
        </p:txBody>
      </p:sp>
      <p:sp>
        <p:nvSpPr>
          <p:cNvPr id="766" name="Google Shape;766;p105"/>
          <p:cNvSpPr txBox="1"/>
          <p:nvPr>
            <p:ph idx="1" type="body"/>
          </p:nvPr>
        </p:nvSpPr>
        <p:spPr>
          <a:xfrm>
            <a:off x="401725" y="7682450"/>
            <a:ext cx="15544200" cy="794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 u="sng">
                <a:solidFill>
                  <a:schemeClr val="hlink"/>
                </a:solidFill>
                <a:hlinkClick r:id="rId3"/>
              </a:rPr>
              <a:t>https://fathom.info/traces/</a:t>
            </a:r>
            <a:endParaRPr i="1"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767" name="Google Shape;76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031" y="1257600"/>
            <a:ext cx="11097045" cy="690017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05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554125" y="1257600"/>
            <a:ext cx="81123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Usado fuertemente por artistas y </a:t>
            </a:r>
            <a:r>
              <a:rPr b="1" lang="en-US" sz="3000"/>
              <a:t>diseñadores</a:t>
            </a:r>
            <a:r>
              <a:rPr lang="en-US" sz="3000"/>
              <a:t>.</a:t>
            </a:r>
            <a:endParaRPr sz="3000"/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/>
              <a:t>Hue:</a:t>
            </a:r>
            <a:r>
              <a:rPr lang="en-US" sz="3000"/>
              <a:t> captura lo que normalmente conocemos como colores puros, dejando de lado la mezcla del blanco y del negro. Por ejemplo, rojo, verde, azul, amarillo, púrpura, etc.</a:t>
            </a:r>
            <a:endParaRPr sz="3000"/>
          </a:p>
          <a:p>
            <a:pPr indent="-4191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/>
              <a:t>Saturation:</a:t>
            </a:r>
            <a:r>
              <a:rPr lang="en-US" sz="3000"/>
              <a:t> especifica la intensidad del color. Que tan “vivo” está.</a:t>
            </a:r>
            <a:endParaRPr sz="3000"/>
          </a:p>
          <a:p>
            <a:pPr indent="-4191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/>
              <a:t>Lightness:</a:t>
            </a:r>
            <a:r>
              <a:rPr lang="en-US" sz="3000"/>
              <a:t> especifica la cantidad de luz que recibe el color.</a:t>
            </a:r>
            <a:endParaRPr sz="3000"/>
          </a:p>
        </p:txBody>
      </p:sp>
      <p:sp>
        <p:nvSpPr>
          <p:cNvPr id="168" name="Google Shape;168;p34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Modelos de </a:t>
            </a:r>
            <a:r>
              <a:rPr lang="en-US"/>
              <a:t>color</a:t>
            </a:r>
            <a:r>
              <a:rPr lang="en-US"/>
              <a:t> basado en propiedades</a:t>
            </a:r>
            <a:endParaRPr/>
          </a:p>
        </p:txBody>
      </p:sp>
      <p:sp>
        <p:nvSpPr>
          <p:cNvPr id="169" name="Google Shape;169;p34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078" y="1882653"/>
            <a:ext cx="6725650" cy="50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6"/>
          <p:cNvSpPr txBox="1"/>
          <p:nvPr>
            <p:ph idx="1" type="body"/>
          </p:nvPr>
        </p:nvSpPr>
        <p:spPr>
          <a:xfrm>
            <a:off x="554125" y="1257600"/>
            <a:ext cx="4620600" cy="39078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Tiempo</a:t>
            </a:r>
            <a:endParaRPr b="1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rPr lang="en-US"/>
              <a:t>Como cambia el uso de ciertas palabras en el tiempo.</a:t>
            </a:r>
            <a:endParaRPr/>
          </a:p>
        </p:txBody>
      </p:sp>
      <p:sp>
        <p:nvSpPr>
          <p:cNvPr id="774" name="Google Shape;774;p106"/>
          <p:cNvSpPr txBox="1"/>
          <p:nvPr>
            <p:ph type="title"/>
          </p:nvPr>
        </p:nvSpPr>
        <p:spPr>
          <a:xfrm>
            <a:off x="554125" y="0"/>
            <a:ext cx="157020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Formas de visualizar texto: </a:t>
            </a:r>
            <a:r>
              <a:rPr i="1" lang="en-US"/>
              <a:t>Visual Mappings</a:t>
            </a:r>
            <a:endParaRPr i="1"/>
          </a:p>
        </p:txBody>
      </p:sp>
      <p:pic>
        <p:nvPicPr>
          <p:cNvPr id="775" name="Google Shape;77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725" y="2301188"/>
            <a:ext cx="10921301" cy="45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06"/>
          <p:cNvSpPr txBox="1"/>
          <p:nvPr>
            <p:ph idx="1" type="body"/>
          </p:nvPr>
        </p:nvSpPr>
        <p:spPr>
          <a:xfrm>
            <a:off x="401725" y="7682450"/>
            <a:ext cx="15544200" cy="794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 u="sng">
                <a:solidFill>
                  <a:schemeClr val="hlink"/>
                </a:solidFill>
                <a:hlinkClick r:id="rId4"/>
              </a:rPr>
              <a:t>https://projects.fivethirtyeight.com/reddit-ngram/?keyword=lol.win.cute</a:t>
            </a:r>
            <a:endParaRPr i="1"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77" name="Google Shape;777;p106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7"/>
          <p:cNvSpPr txBox="1"/>
          <p:nvPr>
            <p:ph type="title"/>
          </p:nvPr>
        </p:nvSpPr>
        <p:spPr>
          <a:xfrm>
            <a:off x="554125" y="0"/>
            <a:ext cx="157020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Investigaciones sobre visualización</a:t>
            </a:r>
            <a:endParaRPr/>
          </a:p>
        </p:txBody>
      </p:sp>
      <p:sp>
        <p:nvSpPr>
          <p:cNvPr id="783" name="Google Shape;783;p107"/>
          <p:cNvSpPr txBox="1"/>
          <p:nvPr>
            <p:ph idx="1" type="body"/>
          </p:nvPr>
        </p:nvSpPr>
        <p:spPr>
          <a:xfrm>
            <a:off x="554125" y="1257601"/>
            <a:ext cx="15147600" cy="73170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Para más información</a:t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6000" u="sng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http://textvis.lnu.se/</a:t>
            </a:r>
            <a:endParaRPr sz="6000"/>
          </a:p>
        </p:txBody>
      </p:sp>
      <p:sp>
        <p:nvSpPr>
          <p:cNvPr id="784" name="Google Shape;784;p107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8"/>
          <p:cNvSpPr txBox="1"/>
          <p:nvPr>
            <p:ph idx="1" type="body"/>
          </p:nvPr>
        </p:nvSpPr>
        <p:spPr>
          <a:xfrm>
            <a:off x="554125" y="1257600"/>
            <a:ext cx="15147600" cy="7327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Proyección cartográfica.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datos geoespaciales.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Geograficos</a:t>
            </a:r>
            <a:endParaRPr sz="3000"/>
          </a:p>
          <a:p>
            <a:pPr indent="-419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Campos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de grafos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Visualización en texto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-US" sz="3000"/>
              <a:t>Aplicación web - Kepler.gl</a:t>
            </a:r>
            <a:endParaRPr sz="3000"/>
          </a:p>
        </p:txBody>
      </p:sp>
      <p:sp>
        <p:nvSpPr>
          <p:cNvPr id="790" name="Google Shape;790;p108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Contenidos</a:t>
            </a:r>
            <a:endParaRPr/>
          </a:p>
        </p:txBody>
      </p:sp>
      <p:sp>
        <p:nvSpPr>
          <p:cNvPr id="791" name="Google Shape;791;p108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9"/>
          <p:cNvSpPr txBox="1"/>
          <p:nvPr>
            <p:ph idx="1" type="body"/>
          </p:nvPr>
        </p:nvSpPr>
        <p:spPr>
          <a:xfrm>
            <a:off x="554125" y="1257600"/>
            <a:ext cx="15147600" cy="6952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Enlaces importantes:</a:t>
            </a:r>
            <a:endParaRPr sz="2400"/>
          </a:p>
          <a:p>
            <a:pPr indent="-381000" lvl="0" marL="457200" rtl="0" algn="l">
              <a:spcBef>
                <a:spcPts val="28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Página de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kepler.gl</a:t>
            </a:r>
            <a:r>
              <a:rPr lang="en-US" sz="2400"/>
              <a:t>.</a:t>
            </a:r>
            <a:r>
              <a:rPr lang="en-US" sz="2400"/>
              <a:t> 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United States Geological Survey (USGS)</a:t>
            </a:r>
            <a:r>
              <a:rPr lang="en-US" sz="2400"/>
              <a:t> para obtener un dataset</a:t>
            </a:r>
            <a:r>
              <a:rPr lang="en-US" sz="2400"/>
              <a:t> las siguientes restricciones: sismos en Sudamérica, mayores de 5,9+ en escala Richter, ocurridos entre el 15 de enero de 1959 hasta el día de hoy.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"Coloring Maps"</a:t>
            </a:r>
            <a:r>
              <a:rPr lang="en-US" sz="2400"/>
              <a:t>, página para profundizar la diferencia entre </a:t>
            </a:r>
            <a:r>
              <a:rPr i="1" lang="en-US" sz="2400"/>
              <a:t>quantize</a:t>
            </a:r>
            <a:r>
              <a:rPr lang="en-US" sz="2400"/>
              <a:t> y </a:t>
            </a:r>
            <a:r>
              <a:rPr i="1" lang="en-US" sz="2400"/>
              <a:t>quantile</a:t>
            </a:r>
            <a:r>
              <a:rPr lang="en-US" sz="2400"/>
              <a:t>.</a:t>
            </a:r>
            <a:endParaRPr sz="2400"/>
          </a:p>
          <a:p>
            <a:pPr indent="0" lvl="0" marL="0" rtl="0" algn="l">
              <a:spcBef>
                <a:spcPts val="28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97" name="Google Shape;797;p109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Kepler.gl - Demo</a:t>
            </a:r>
            <a:endParaRPr/>
          </a:p>
        </p:txBody>
      </p:sp>
      <p:pic>
        <p:nvPicPr>
          <p:cNvPr id="798" name="Google Shape;798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550" y="5845117"/>
            <a:ext cx="15972750" cy="14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09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0"/>
          <p:cNvSpPr txBox="1"/>
          <p:nvPr>
            <p:ph type="ctrTitle"/>
          </p:nvPr>
        </p:nvSpPr>
        <p:spPr>
          <a:xfrm>
            <a:off x="1785156" y="3114247"/>
            <a:ext cx="12687600" cy="1817700"/>
          </a:xfrm>
          <a:prstGeom prst="rect">
            <a:avLst/>
          </a:prstGeom>
        </p:spPr>
        <p:txBody>
          <a:bodyPr anchorCtr="0" anchor="b" bIns="162525" lIns="162525" spcFirstLastPara="1" rIns="162525" wrap="square" tIns="162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solidFill>
                  <a:srgbClr val="000000"/>
                </a:solidFill>
              </a:rPr>
              <a:t>Diplomado </a:t>
            </a:r>
            <a:r>
              <a:rPr i="1" lang="en-US" sz="6900">
                <a:solidFill>
                  <a:srgbClr val="000000"/>
                </a:solidFill>
              </a:rPr>
              <a:t>Big Data </a:t>
            </a:r>
            <a:r>
              <a:rPr lang="en-US" sz="6900">
                <a:solidFill>
                  <a:srgbClr val="000000"/>
                </a:solidFill>
              </a:rPr>
              <a:t>y Ciencias de datos Visualización de información</a:t>
            </a:r>
            <a:endParaRPr sz="100">
              <a:solidFill>
                <a:srgbClr val="000000"/>
              </a:solidFill>
            </a:endParaRPr>
          </a:p>
        </p:txBody>
      </p:sp>
      <p:sp>
        <p:nvSpPr>
          <p:cNvPr id="805" name="Google Shape;805;p110"/>
          <p:cNvSpPr txBox="1"/>
          <p:nvPr>
            <p:ph idx="1" type="subTitle"/>
          </p:nvPr>
        </p:nvSpPr>
        <p:spPr>
          <a:xfrm>
            <a:off x="3799511" y="5066736"/>
            <a:ext cx="8658600" cy="14091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Hernán Valdivieso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Jaime Navon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806" name="Google Shape;8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28479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554133" y="6"/>
            <a:ext cx="15147600" cy="12576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Rules of Thumb</a:t>
            </a:r>
            <a:endParaRPr i="1"/>
          </a:p>
        </p:txBody>
      </p:sp>
      <p:sp>
        <p:nvSpPr>
          <p:cNvPr id="176" name="Google Shape;176;p35"/>
          <p:cNvSpPr txBox="1"/>
          <p:nvPr>
            <p:ph idx="1" type="body"/>
          </p:nvPr>
        </p:nvSpPr>
        <p:spPr>
          <a:xfrm>
            <a:off x="554125" y="1257600"/>
            <a:ext cx="13482000" cy="6865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Data ink ratio</a:t>
            </a:r>
            <a:r>
              <a:rPr b="1" lang="en-US"/>
              <a:t> (Edward Tufte)</a:t>
            </a:r>
            <a:endParaRPr b="1"/>
          </a:p>
          <a:p>
            <a:pPr indent="0" lvl="0" marL="0" rtl="0" algn="just"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763" y="2130000"/>
            <a:ext cx="14156473" cy="63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